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495" r:id="rId2"/>
    <p:sldId id="496" r:id="rId3"/>
    <p:sldId id="497" r:id="rId4"/>
    <p:sldId id="610" r:id="rId5"/>
    <p:sldId id="611" r:id="rId6"/>
    <p:sldId id="612" r:id="rId7"/>
    <p:sldId id="613" r:id="rId8"/>
    <p:sldId id="554" r:id="rId9"/>
    <p:sldId id="614" r:id="rId10"/>
    <p:sldId id="559" r:id="rId11"/>
    <p:sldId id="555" r:id="rId12"/>
    <p:sldId id="556" r:id="rId13"/>
    <p:sldId id="557" r:id="rId14"/>
    <p:sldId id="558" r:id="rId15"/>
    <p:sldId id="560" r:id="rId16"/>
    <p:sldId id="621" r:id="rId17"/>
    <p:sldId id="561" r:id="rId18"/>
    <p:sldId id="615" r:id="rId19"/>
    <p:sldId id="616" r:id="rId20"/>
    <p:sldId id="562" r:id="rId21"/>
    <p:sldId id="567" r:id="rId22"/>
    <p:sldId id="568" r:id="rId23"/>
    <p:sldId id="569" r:id="rId24"/>
    <p:sldId id="570" r:id="rId25"/>
    <p:sldId id="571" r:id="rId26"/>
    <p:sldId id="258" r:id="rId27"/>
    <p:sldId id="617" r:id="rId28"/>
    <p:sldId id="618" r:id="rId29"/>
    <p:sldId id="619" r:id="rId30"/>
    <p:sldId id="622" r:id="rId31"/>
    <p:sldId id="623" r:id="rId32"/>
    <p:sldId id="624" r:id="rId33"/>
    <p:sldId id="573" r:id="rId34"/>
    <p:sldId id="574" r:id="rId35"/>
    <p:sldId id="575" r:id="rId36"/>
    <p:sldId id="625" r:id="rId37"/>
    <p:sldId id="626" r:id="rId38"/>
    <p:sldId id="627" r:id="rId39"/>
    <p:sldId id="628" r:id="rId40"/>
    <p:sldId id="629" r:id="rId41"/>
    <p:sldId id="630" r:id="rId42"/>
    <p:sldId id="631" r:id="rId43"/>
    <p:sldId id="579" r:id="rId44"/>
    <p:sldId id="576" r:id="rId45"/>
    <p:sldId id="577" r:id="rId46"/>
    <p:sldId id="578" r:id="rId47"/>
    <p:sldId id="620" r:id="rId48"/>
    <p:sldId id="632" r:id="rId49"/>
    <p:sldId id="633" r:id="rId50"/>
    <p:sldId id="634" r:id="rId51"/>
    <p:sldId id="635" r:id="rId52"/>
    <p:sldId id="636" r:id="rId53"/>
    <p:sldId id="580" r:id="rId54"/>
    <p:sldId id="581" r:id="rId55"/>
    <p:sldId id="582" r:id="rId56"/>
    <p:sldId id="583" r:id="rId57"/>
    <p:sldId id="603" r:id="rId58"/>
    <p:sldId id="584" r:id="rId59"/>
    <p:sldId id="585" r:id="rId60"/>
    <p:sldId id="586" r:id="rId61"/>
    <p:sldId id="587" r:id="rId62"/>
    <p:sldId id="588" r:id="rId63"/>
    <p:sldId id="589" r:id="rId64"/>
    <p:sldId id="590" r:id="rId65"/>
    <p:sldId id="637" r:id="rId66"/>
    <p:sldId id="591" r:id="rId67"/>
    <p:sldId id="592" r:id="rId68"/>
    <p:sldId id="593" r:id="rId69"/>
    <p:sldId id="594" r:id="rId70"/>
    <p:sldId id="595" r:id="rId71"/>
    <p:sldId id="596" r:id="rId72"/>
    <p:sldId id="599" r:id="rId73"/>
    <p:sldId id="638" r:id="rId74"/>
    <p:sldId id="597" r:id="rId75"/>
    <p:sldId id="598" r:id="rId76"/>
    <p:sldId id="600" r:id="rId77"/>
    <p:sldId id="601" r:id="rId78"/>
    <p:sldId id="602" r:id="rId79"/>
    <p:sldId id="604" r:id="rId80"/>
    <p:sldId id="605" r:id="rId81"/>
    <p:sldId id="606" r:id="rId82"/>
    <p:sldId id="607" r:id="rId83"/>
    <p:sldId id="608" r:id="rId84"/>
    <p:sldId id="609" r:id="rId85"/>
  </p:sldIdLst>
  <p:sldSz cx="18288000" cy="13716000"/>
  <p:notesSz cx="6858000" cy="9144000"/>
  <p:custShowLst>
    <p:custShow name="muc tieu" id="0">
      <p:sldLst>
        <p:sld r:id="rId18"/>
        <p:sld r:id="rId19"/>
        <p:sld r:id="rId20"/>
      </p:sldLst>
    </p:custShow>
    <p:custShow name="so huu" id="1">
      <p:sldLst>
        <p:sld r:id="rId21"/>
        <p:sld r:id="rId22"/>
        <p:sld r:id="rId23"/>
        <p:sld r:id="rId24"/>
        <p:sld r:id="rId25"/>
        <p:sld r:id="rId26"/>
        <p:sld r:id="rId28"/>
      </p:sldLst>
    </p:custShow>
    <p:custShow name="thi truong" id="2">
      <p:sldLst>
        <p:sld r:id="rId29"/>
      </p:sldLst>
    </p:custShow>
    <p:custShow name="quan ly" id="3">
      <p:sldLst>
        <p:sld r:id="rId30"/>
        <p:sld r:id="rId31"/>
        <p:sld r:id="rId32"/>
        <p:sld r:id="rId33"/>
        <p:sld r:id="rId34"/>
        <p:sld r:id="rId35"/>
        <p:sld r:id="rId36"/>
        <p:sld r:id="rId37"/>
        <p:sld r:id="rId38"/>
        <p:sld r:id="rId39"/>
        <p:sld r:id="rId40"/>
        <p:sld r:id="rId41"/>
        <p:sld r:id="rId42"/>
        <p:sld r:id="rId43"/>
        <p:sld r:id="rId44"/>
      </p:sldLst>
    </p:custShow>
    <p:custShow name="phan phoi" id="4">
      <p:sldLst>
        <p:sld r:id="rId45"/>
      </p:sldLst>
    </p:custShow>
    <p:custShow name="TTKTCBXH" id="5">
      <p:sldLst>
        <p:sld r:id="rId46"/>
        <p:sld r:id="rId47"/>
      </p:sldLst>
    </p:custShow>
    <p:custShow name="kinh te mo" id="6">
      <p:sldLst>
        <p:sld r:id="rId48"/>
      </p:sldLst>
    </p:custShow>
  </p:custShowLst>
  <p:defaultTextStyle>
    <a:defPPr>
      <a:defRPr lang="en-US"/>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48"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3D9C"/>
    <a:srgbClr val="FF0000"/>
    <a:srgbClr val="EB332C"/>
    <a:srgbClr val="203D53"/>
    <a:srgbClr val="1E3453"/>
    <a:srgbClr val="497492"/>
    <a:srgbClr val="4D6D92"/>
    <a:srgbClr val="A8D709"/>
    <a:srgbClr val="192632"/>
    <a:srgbClr val="2C41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71" autoAdjust="0"/>
    <p:restoredTop sz="86410" autoAdjust="0"/>
  </p:normalViewPr>
  <p:slideViewPr>
    <p:cSldViewPr snapToObjects="1" showGuides="1">
      <p:cViewPr varScale="1">
        <p:scale>
          <a:sx n="32" d="100"/>
          <a:sy n="32" d="100"/>
        </p:scale>
        <p:origin x="1328" y="24"/>
      </p:cViewPr>
      <p:guideLst>
        <p:guide orient="horz" pos="8448"/>
        <p:guide pos="5760"/>
      </p:guideLst>
    </p:cSldViewPr>
  </p:slideViewPr>
  <p:outlineViewPr>
    <p:cViewPr>
      <p:scale>
        <a:sx n="33" d="100"/>
        <a:sy n="33" d="100"/>
      </p:scale>
      <p:origin x="0" y="-168"/>
    </p:cViewPr>
  </p:outlineViewPr>
  <p:notesTextViewPr>
    <p:cViewPr>
      <p:scale>
        <a:sx n="100" d="100"/>
        <a:sy n="100" d="100"/>
      </p:scale>
      <p:origin x="0" y="0"/>
    </p:cViewPr>
  </p:notesTextViewPr>
  <p:sorterViewPr>
    <p:cViewPr>
      <p:scale>
        <a:sx n="24" d="100"/>
        <a:sy n="24" d="100"/>
      </p:scale>
      <p:origin x="0" y="0"/>
    </p:cViewPr>
  </p:sorterViewPr>
  <p:notesViewPr>
    <p:cSldViewPr snapToObjects="1">
      <p:cViewPr varScale="1">
        <p:scale>
          <a:sx n="58" d="100"/>
          <a:sy n="58" d="100"/>
        </p:scale>
        <p:origin x="254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annguyen141601@gmail.com" userId="d93b6337fa10e7e9" providerId="LiveId" clId="{00A9C20A-B8AC-49BB-9ED7-3D0F74049273}"/>
    <pc:docChg chg="modSld">
      <pc:chgData name="toannguyen141601@gmail.com" userId="d93b6337fa10e7e9" providerId="LiveId" clId="{00A9C20A-B8AC-49BB-9ED7-3D0F74049273}" dt="2024-01-07T01:27:02.854" v="55" actId="20577"/>
      <pc:docMkLst>
        <pc:docMk/>
      </pc:docMkLst>
      <pc:sldChg chg="modSp mod">
        <pc:chgData name="toannguyen141601@gmail.com" userId="d93b6337fa10e7e9" providerId="LiveId" clId="{00A9C20A-B8AC-49BB-9ED7-3D0F74049273}" dt="2024-01-07T01:27:02.854" v="55" actId="20577"/>
        <pc:sldMkLst>
          <pc:docMk/>
          <pc:sldMk cId="4115159092" sldId="495"/>
        </pc:sldMkLst>
        <pc:spChg chg="mod">
          <ac:chgData name="toannguyen141601@gmail.com" userId="d93b6337fa10e7e9" providerId="LiveId" clId="{00A9C20A-B8AC-49BB-9ED7-3D0F74049273}" dt="2024-01-07T01:27:02.854" v="55" actId="20577"/>
          <ac:spMkLst>
            <pc:docMk/>
            <pc:sldMk cId="4115159092" sldId="495"/>
            <ac:spMk id="5123" creationId="{00000000-0000-0000-0000-000000000000}"/>
          </ac:spMkLst>
        </pc:spChg>
        <pc:spChg chg="mod">
          <ac:chgData name="toannguyen141601@gmail.com" userId="d93b6337fa10e7e9" providerId="LiveId" clId="{00A9C20A-B8AC-49BB-9ED7-3D0F74049273}" dt="2024-01-07T01:26:58.681" v="51" actId="1037"/>
          <ac:spMkLst>
            <pc:docMk/>
            <pc:sldMk cId="4115159092" sldId="495"/>
            <ac:spMk id="512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99911E-8657-414F-8E11-2D8F5EC23F4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31B5C85-1655-47FA-96BA-B0AC8AC59258}">
      <dgm:prSet phldrT="[Text]"/>
      <dgm:spPr>
        <a:noFill/>
        <a:ln>
          <a:solidFill>
            <a:schemeClr val="accent1"/>
          </a:solidFill>
        </a:ln>
      </dgm:spPr>
      <dgm:t>
        <a:bodyPr/>
        <a:lstStyle/>
        <a:p>
          <a:r>
            <a:rPr lang="en-US" b="1">
              <a:solidFill>
                <a:schemeClr val="accent1"/>
              </a:solidFill>
            </a:rPr>
            <a:t>Nội dung </a:t>
          </a:r>
        </a:p>
        <a:p>
          <a:r>
            <a:rPr lang="en-US" b="1">
              <a:solidFill>
                <a:schemeClr val="accent1"/>
              </a:solidFill>
            </a:rPr>
            <a:t>Sở hữu</a:t>
          </a:r>
        </a:p>
      </dgm:t>
    </dgm:pt>
    <dgm:pt modelId="{FE753A85-1425-4670-8D41-EEEE8552E5DA}" type="parTrans" cxnId="{C6E440CF-64CA-4A58-B852-840B24A17A97}">
      <dgm:prSet/>
      <dgm:spPr/>
      <dgm:t>
        <a:bodyPr/>
        <a:lstStyle/>
        <a:p>
          <a:endParaRPr lang="en-US" b="1">
            <a:solidFill>
              <a:schemeClr val="accent1"/>
            </a:solidFill>
          </a:endParaRPr>
        </a:p>
      </dgm:t>
    </dgm:pt>
    <dgm:pt modelId="{6AD65D46-85AD-4B8D-BC6A-841E0807554F}" type="sibTrans" cxnId="{C6E440CF-64CA-4A58-B852-840B24A17A97}">
      <dgm:prSet/>
      <dgm:spPr/>
      <dgm:t>
        <a:bodyPr/>
        <a:lstStyle/>
        <a:p>
          <a:endParaRPr lang="en-US" b="1">
            <a:solidFill>
              <a:schemeClr val="accent1"/>
            </a:solidFill>
          </a:endParaRPr>
        </a:p>
      </dgm:t>
    </dgm:pt>
    <dgm:pt modelId="{6D3B3F7A-78D3-4130-82BA-04C4DD9F6D90}">
      <dgm:prSet phldrT="[Text]"/>
      <dgm:spPr>
        <a:noFill/>
        <a:ln>
          <a:solidFill>
            <a:schemeClr val="accent1"/>
          </a:solidFill>
        </a:ln>
      </dgm:spPr>
      <dgm:t>
        <a:bodyPr/>
        <a:lstStyle/>
        <a:p>
          <a:r>
            <a:rPr lang="en-US" b="1">
              <a:solidFill>
                <a:srgbClr val="FF0000"/>
              </a:solidFill>
            </a:rPr>
            <a:t>Kinh tế</a:t>
          </a:r>
        </a:p>
        <a:p>
          <a:r>
            <a:rPr lang="en-US" b="1">
              <a:solidFill>
                <a:schemeClr val="accent1"/>
              </a:solidFill>
            </a:rPr>
            <a:t>Sở hữu là cơ sở để các chủ thể thực hiện lợi ích từ các đối tượng sở hữu</a:t>
          </a:r>
        </a:p>
      </dgm:t>
    </dgm:pt>
    <dgm:pt modelId="{2E7D99CE-D13B-4086-A937-5987B3E5061A}" type="parTrans" cxnId="{041B4B47-5D4F-4E5F-823F-5BF8853642CC}">
      <dgm:prSet/>
      <dgm:spPr/>
      <dgm:t>
        <a:bodyPr/>
        <a:lstStyle/>
        <a:p>
          <a:endParaRPr lang="en-US" b="1">
            <a:solidFill>
              <a:schemeClr val="accent1"/>
            </a:solidFill>
          </a:endParaRPr>
        </a:p>
      </dgm:t>
    </dgm:pt>
    <dgm:pt modelId="{A647F81F-5105-473F-93EC-43B3977FC37A}" type="sibTrans" cxnId="{041B4B47-5D4F-4E5F-823F-5BF8853642CC}">
      <dgm:prSet/>
      <dgm:spPr/>
      <dgm:t>
        <a:bodyPr/>
        <a:lstStyle/>
        <a:p>
          <a:endParaRPr lang="en-US" b="1">
            <a:solidFill>
              <a:schemeClr val="accent1"/>
            </a:solidFill>
          </a:endParaRPr>
        </a:p>
      </dgm:t>
    </dgm:pt>
    <dgm:pt modelId="{F70508D3-4FBA-4D8B-9566-59A9CE096E77}">
      <dgm:prSet phldrT="[Text]"/>
      <dgm:spPr>
        <a:noFill/>
        <a:ln>
          <a:solidFill>
            <a:schemeClr val="accent1"/>
          </a:solidFill>
        </a:ln>
      </dgm:spPr>
      <dgm:t>
        <a:bodyPr/>
        <a:lstStyle/>
        <a:p>
          <a:r>
            <a:rPr lang="en-US" b="1">
              <a:solidFill>
                <a:srgbClr val="FF0000"/>
              </a:solidFill>
            </a:rPr>
            <a:t>Pháp lý</a:t>
          </a:r>
        </a:p>
        <a:p>
          <a:r>
            <a:rPr lang="en-US" b="1">
              <a:solidFill>
                <a:schemeClr val="accent1"/>
              </a:solidFill>
            </a:rPr>
            <a:t>Quyền hạn và nghĩa vụ của chủ sở hữu;</a:t>
          </a:r>
        </a:p>
        <a:p>
          <a:r>
            <a:rPr lang="en-US" b="1">
              <a:solidFill>
                <a:schemeClr val="accent1"/>
              </a:solidFill>
            </a:rPr>
            <a:t>Cơ chế quản lý nhà nước </a:t>
          </a:r>
        </a:p>
      </dgm:t>
    </dgm:pt>
    <dgm:pt modelId="{AC967DB1-6A05-41FA-A34A-F1A61C095E49}" type="parTrans" cxnId="{22257E98-CC21-4DBC-8647-44C2C846886C}">
      <dgm:prSet/>
      <dgm:spPr/>
      <dgm:t>
        <a:bodyPr/>
        <a:lstStyle/>
        <a:p>
          <a:endParaRPr lang="en-US" b="1">
            <a:solidFill>
              <a:schemeClr val="accent1"/>
            </a:solidFill>
          </a:endParaRPr>
        </a:p>
      </dgm:t>
    </dgm:pt>
    <dgm:pt modelId="{5FF6787E-5DB7-48F8-A55D-83D7443FD9D6}" type="sibTrans" cxnId="{22257E98-CC21-4DBC-8647-44C2C846886C}">
      <dgm:prSet/>
      <dgm:spPr/>
      <dgm:t>
        <a:bodyPr/>
        <a:lstStyle/>
        <a:p>
          <a:endParaRPr lang="en-US" b="1">
            <a:solidFill>
              <a:schemeClr val="accent1"/>
            </a:solidFill>
          </a:endParaRPr>
        </a:p>
      </dgm:t>
    </dgm:pt>
    <dgm:pt modelId="{9A257240-C0E8-4F53-92AA-29C40796C927}" type="pres">
      <dgm:prSet presAssocID="{2699911E-8657-414F-8E11-2D8F5EC23F45}" presName="hierChild1" presStyleCnt="0">
        <dgm:presLayoutVars>
          <dgm:orgChart val="1"/>
          <dgm:chPref val="1"/>
          <dgm:dir/>
          <dgm:animOne val="branch"/>
          <dgm:animLvl val="lvl"/>
          <dgm:resizeHandles/>
        </dgm:presLayoutVars>
      </dgm:prSet>
      <dgm:spPr/>
    </dgm:pt>
    <dgm:pt modelId="{F6716DE0-1D2D-40BD-8B12-A4CE335C9CA5}" type="pres">
      <dgm:prSet presAssocID="{931B5C85-1655-47FA-96BA-B0AC8AC59258}" presName="hierRoot1" presStyleCnt="0">
        <dgm:presLayoutVars>
          <dgm:hierBranch val="init"/>
        </dgm:presLayoutVars>
      </dgm:prSet>
      <dgm:spPr/>
    </dgm:pt>
    <dgm:pt modelId="{10C3D8FF-7691-4546-BCC7-414467968ED8}" type="pres">
      <dgm:prSet presAssocID="{931B5C85-1655-47FA-96BA-B0AC8AC59258}" presName="rootComposite1" presStyleCnt="0"/>
      <dgm:spPr/>
    </dgm:pt>
    <dgm:pt modelId="{DABB8A67-FE0A-4AFA-80E6-F6D34AB0DDD8}" type="pres">
      <dgm:prSet presAssocID="{931B5C85-1655-47FA-96BA-B0AC8AC59258}" presName="rootText1" presStyleLbl="node0" presStyleIdx="0" presStyleCnt="1">
        <dgm:presLayoutVars>
          <dgm:chPref val="3"/>
        </dgm:presLayoutVars>
      </dgm:prSet>
      <dgm:spPr/>
    </dgm:pt>
    <dgm:pt modelId="{7DF4C61A-EB0F-448B-A802-691CF8D64ABB}" type="pres">
      <dgm:prSet presAssocID="{931B5C85-1655-47FA-96BA-B0AC8AC59258}" presName="rootConnector1" presStyleLbl="node1" presStyleIdx="0" presStyleCnt="0"/>
      <dgm:spPr/>
    </dgm:pt>
    <dgm:pt modelId="{C9A23D8A-EA65-4996-B799-3B14A26A720A}" type="pres">
      <dgm:prSet presAssocID="{931B5C85-1655-47FA-96BA-B0AC8AC59258}" presName="hierChild2" presStyleCnt="0"/>
      <dgm:spPr/>
    </dgm:pt>
    <dgm:pt modelId="{21DEAFA3-FFAB-4446-8AB8-334AF1938604}" type="pres">
      <dgm:prSet presAssocID="{2E7D99CE-D13B-4086-A937-5987B3E5061A}" presName="Name37" presStyleLbl="parChTrans1D2" presStyleIdx="0" presStyleCnt="2"/>
      <dgm:spPr/>
    </dgm:pt>
    <dgm:pt modelId="{48BA0B31-0D5B-4E2E-BD11-89983B24090A}" type="pres">
      <dgm:prSet presAssocID="{6D3B3F7A-78D3-4130-82BA-04C4DD9F6D90}" presName="hierRoot2" presStyleCnt="0">
        <dgm:presLayoutVars>
          <dgm:hierBranch val="init"/>
        </dgm:presLayoutVars>
      </dgm:prSet>
      <dgm:spPr/>
    </dgm:pt>
    <dgm:pt modelId="{C3568F27-BB4B-4B38-A3E8-54D0F051B681}" type="pres">
      <dgm:prSet presAssocID="{6D3B3F7A-78D3-4130-82BA-04C4DD9F6D90}" presName="rootComposite" presStyleCnt="0"/>
      <dgm:spPr/>
    </dgm:pt>
    <dgm:pt modelId="{08C72D00-2BA6-4D6C-8C37-7743AB018A64}" type="pres">
      <dgm:prSet presAssocID="{6D3B3F7A-78D3-4130-82BA-04C4DD9F6D90}" presName="rootText" presStyleLbl="node2" presStyleIdx="0" presStyleCnt="2">
        <dgm:presLayoutVars>
          <dgm:chPref val="3"/>
        </dgm:presLayoutVars>
      </dgm:prSet>
      <dgm:spPr/>
    </dgm:pt>
    <dgm:pt modelId="{7C982F90-BCF2-4AEA-B562-7F5D7F1257C2}" type="pres">
      <dgm:prSet presAssocID="{6D3B3F7A-78D3-4130-82BA-04C4DD9F6D90}" presName="rootConnector" presStyleLbl="node2" presStyleIdx="0" presStyleCnt="2"/>
      <dgm:spPr/>
    </dgm:pt>
    <dgm:pt modelId="{E868F4CE-849D-4194-9D11-1CC6A3313EE8}" type="pres">
      <dgm:prSet presAssocID="{6D3B3F7A-78D3-4130-82BA-04C4DD9F6D90}" presName="hierChild4" presStyleCnt="0"/>
      <dgm:spPr/>
    </dgm:pt>
    <dgm:pt modelId="{1608DF24-3F67-4E0B-B008-90466A7F7889}" type="pres">
      <dgm:prSet presAssocID="{6D3B3F7A-78D3-4130-82BA-04C4DD9F6D90}" presName="hierChild5" presStyleCnt="0"/>
      <dgm:spPr/>
    </dgm:pt>
    <dgm:pt modelId="{8DB5C36D-44D7-4EF0-819E-F3F0EE5E511C}" type="pres">
      <dgm:prSet presAssocID="{AC967DB1-6A05-41FA-A34A-F1A61C095E49}" presName="Name37" presStyleLbl="parChTrans1D2" presStyleIdx="1" presStyleCnt="2"/>
      <dgm:spPr/>
    </dgm:pt>
    <dgm:pt modelId="{9A625279-60BC-45B8-91B5-9047769195BF}" type="pres">
      <dgm:prSet presAssocID="{F70508D3-4FBA-4D8B-9566-59A9CE096E77}" presName="hierRoot2" presStyleCnt="0">
        <dgm:presLayoutVars>
          <dgm:hierBranch val="init"/>
        </dgm:presLayoutVars>
      </dgm:prSet>
      <dgm:spPr/>
    </dgm:pt>
    <dgm:pt modelId="{D3283E10-7EBE-412B-B704-DE4573109991}" type="pres">
      <dgm:prSet presAssocID="{F70508D3-4FBA-4D8B-9566-59A9CE096E77}" presName="rootComposite" presStyleCnt="0"/>
      <dgm:spPr/>
    </dgm:pt>
    <dgm:pt modelId="{DBA09060-B02D-4A58-80D7-57C314E83A6F}" type="pres">
      <dgm:prSet presAssocID="{F70508D3-4FBA-4D8B-9566-59A9CE096E77}" presName="rootText" presStyleLbl="node2" presStyleIdx="1" presStyleCnt="2">
        <dgm:presLayoutVars>
          <dgm:chPref val="3"/>
        </dgm:presLayoutVars>
      </dgm:prSet>
      <dgm:spPr/>
    </dgm:pt>
    <dgm:pt modelId="{A889C5AF-1323-4935-9D60-A632BFF017DD}" type="pres">
      <dgm:prSet presAssocID="{F70508D3-4FBA-4D8B-9566-59A9CE096E77}" presName="rootConnector" presStyleLbl="node2" presStyleIdx="1" presStyleCnt="2"/>
      <dgm:spPr/>
    </dgm:pt>
    <dgm:pt modelId="{7E5AE37E-4A37-43D7-8364-A2F4D39324C9}" type="pres">
      <dgm:prSet presAssocID="{F70508D3-4FBA-4D8B-9566-59A9CE096E77}" presName="hierChild4" presStyleCnt="0"/>
      <dgm:spPr/>
    </dgm:pt>
    <dgm:pt modelId="{956E0FEC-E0F1-4718-9EF6-4C34F5C09911}" type="pres">
      <dgm:prSet presAssocID="{F70508D3-4FBA-4D8B-9566-59A9CE096E77}" presName="hierChild5" presStyleCnt="0"/>
      <dgm:spPr/>
    </dgm:pt>
    <dgm:pt modelId="{D396C895-8065-4C4D-9E43-84BAA27ADB09}" type="pres">
      <dgm:prSet presAssocID="{931B5C85-1655-47FA-96BA-B0AC8AC59258}" presName="hierChild3" presStyleCnt="0"/>
      <dgm:spPr/>
    </dgm:pt>
  </dgm:ptLst>
  <dgm:cxnLst>
    <dgm:cxn modelId="{42CA0928-A859-4328-885F-43213C74EFD1}" type="presOf" srcId="{931B5C85-1655-47FA-96BA-B0AC8AC59258}" destId="{7DF4C61A-EB0F-448B-A802-691CF8D64ABB}" srcOrd="1" destOrd="0" presId="urn:microsoft.com/office/officeart/2005/8/layout/orgChart1"/>
    <dgm:cxn modelId="{1A63FB2D-160A-4A86-8C41-5A58FB924C9D}" type="presOf" srcId="{931B5C85-1655-47FA-96BA-B0AC8AC59258}" destId="{DABB8A67-FE0A-4AFA-80E6-F6D34AB0DDD8}" srcOrd="0" destOrd="0" presId="urn:microsoft.com/office/officeart/2005/8/layout/orgChart1"/>
    <dgm:cxn modelId="{A404705C-8F26-46F8-9963-DEEC879B9F5A}" type="presOf" srcId="{F70508D3-4FBA-4D8B-9566-59A9CE096E77}" destId="{DBA09060-B02D-4A58-80D7-57C314E83A6F}" srcOrd="0" destOrd="0" presId="urn:microsoft.com/office/officeart/2005/8/layout/orgChart1"/>
    <dgm:cxn modelId="{AF2B4042-969F-464C-8EAE-9C2515C08A2E}" type="presOf" srcId="{6D3B3F7A-78D3-4130-82BA-04C4DD9F6D90}" destId="{7C982F90-BCF2-4AEA-B562-7F5D7F1257C2}" srcOrd="1" destOrd="0" presId="urn:microsoft.com/office/officeart/2005/8/layout/orgChart1"/>
    <dgm:cxn modelId="{AA966963-AE7D-47B2-9055-FB74B56DF726}" type="presOf" srcId="{2E7D99CE-D13B-4086-A937-5987B3E5061A}" destId="{21DEAFA3-FFAB-4446-8AB8-334AF1938604}" srcOrd="0" destOrd="0" presId="urn:microsoft.com/office/officeart/2005/8/layout/orgChart1"/>
    <dgm:cxn modelId="{041B4B47-5D4F-4E5F-823F-5BF8853642CC}" srcId="{931B5C85-1655-47FA-96BA-B0AC8AC59258}" destId="{6D3B3F7A-78D3-4130-82BA-04C4DD9F6D90}" srcOrd="0" destOrd="0" parTransId="{2E7D99CE-D13B-4086-A937-5987B3E5061A}" sibTransId="{A647F81F-5105-473F-93EC-43B3977FC37A}"/>
    <dgm:cxn modelId="{22257E98-CC21-4DBC-8647-44C2C846886C}" srcId="{931B5C85-1655-47FA-96BA-B0AC8AC59258}" destId="{F70508D3-4FBA-4D8B-9566-59A9CE096E77}" srcOrd="1" destOrd="0" parTransId="{AC967DB1-6A05-41FA-A34A-F1A61C095E49}" sibTransId="{5FF6787E-5DB7-48F8-A55D-83D7443FD9D6}"/>
    <dgm:cxn modelId="{D6D8E09B-541F-427E-B3BC-20F607C4FCA1}" type="presOf" srcId="{6D3B3F7A-78D3-4130-82BA-04C4DD9F6D90}" destId="{08C72D00-2BA6-4D6C-8C37-7743AB018A64}" srcOrd="0" destOrd="0" presId="urn:microsoft.com/office/officeart/2005/8/layout/orgChart1"/>
    <dgm:cxn modelId="{766FC6B0-B761-44B6-B85B-3BB7330E8FAC}" type="presOf" srcId="{AC967DB1-6A05-41FA-A34A-F1A61C095E49}" destId="{8DB5C36D-44D7-4EF0-819E-F3F0EE5E511C}" srcOrd="0" destOrd="0" presId="urn:microsoft.com/office/officeart/2005/8/layout/orgChart1"/>
    <dgm:cxn modelId="{EDEB08C5-05C3-456A-9919-46DA50F8BE3A}" type="presOf" srcId="{F70508D3-4FBA-4D8B-9566-59A9CE096E77}" destId="{A889C5AF-1323-4935-9D60-A632BFF017DD}" srcOrd="1" destOrd="0" presId="urn:microsoft.com/office/officeart/2005/8/layout/orgChart1"/>
    <dgm:cxn modelId="{C6E440CF-64CA-4A58-B852-840B24A17A97}" srcId="{2699911E-8657-414F-8E11-2D8F5EC23F45}" destId="{931B5C85-1655-47FA-96BA-B0AC8AC59258}" srcOrd="0" destOrd="0" parTransId="{FE753A85-1425-4670-8D41-EEEE8552E5DA}" sibTransId="{6AD65D46-85AD-4B8D-BC6A-841E0807554F}"/>
    <dgm:cxn modelId="{10DFC5D2-87D1-4168-99E5-137AA2DD9771}" type="presOf" srcId="{2699911E-8657-414F-8E11-2D8F5EC23F45}" destId="{9A257240-C0E8-4F53-92AA-29C40796C927}" srcOrd="0" destOrd="0" presId="urn:microsoft.com/office/officeart/2005/8/layout/orgChart1"/>
    <dgm:cxn modelId="{CC95DC27-0421-4442-9F52-B000FAF92933}" type="presParOf" srcId="{9A257240-C0E8-4F53-92AA-29C40796C927}" destId="{F6716DE0-1D2D-40BD-8B12-A4CE335C9CA5}" srcOrd="0" destOrd="0" presId="urn:microsoft.com/office/officeart/2005/8/layout/orgChart1"/>
    <dgm:cxn modelId="{4E4FA3A7-B7C5-45C6-83CD-65CED04B7ACD}" type="presParOf" srcId="{F6716DE0-1D2D-40BD-8B12-A4CE335C9CA5}" destId="{10C3D8FF-7691-4546-BCC7-414467968ED8}" srcOrd="0" destOrd="0" presId="urn:microsoft.com/office/officeart/2005/8/layout/orgChart1"/>
    <dgm:cxn modelId="{DF8974AB-CF0C-4D52-80A1-175EBF68F40E}" type="presParOf" srcId="{10C3D8FF-7691-4546-BCC7-414467968ED8}" destId="{DABB8A67-FE0A-4AFA-80E6-F6D34AB0DDD8}" srcOrd="0" destOrd="0" presId="urn:microsoft.com/office/officeart/2005/8/layout/orgChart1"/>
    <dgm:cxn modelId="{39749AE2-46F7-4B40-B872-3C536C85BC39}" type="presParOf" srcId="{10C3D8FF-7691-4546-BCC7-414467968ED8}" destId="{7DF4C61A-EB0F-448B-A802-691CF8D64ABB}" srcOrd="1" destOrd="0" presId="urn:microsoft.com/office/officeart/2005/8/layout/orgChart1"/>
    <dgm:cxn modelId="{3241C314-AF55-4604-BCD6-B67445803708}" type="presParOf" srcId="{F6716DE0-1D2D-40BD-8B12-A4CE335C9CA5}" destId="{C9A23D8A-EA65-4996-B799-3B14A26A720A}" srcOrd="1" destOrd="0" presId="urn:microsoft.com/office/officeart/2005/8/layout/orgChart1"/>
    <dgm:cxn modelId="{3CE5F0A4-BAE6-4B6F-A588-E72394551347}" type="presParOf" srcId="{C9A23D8A-EA65-4996-B799-3B14A26A720A}" destId="{21DEAFA3-FFAB-4446-8AB8-334AF1938604}" srcOrd="0" destOrd="0" presId="urn:microsoft.com/office/officeart/2005/8/layout/orgChart1"/>
    <dgm:cxn modelId="{B36FDA99-0AC8-4025-9E28-A23E411EA06F}" type="presParOf" srcId="{C9A23D8A-EA65-4996-B799-3B14A26A720A}" destId="{48BA0B31-0D5B-4E2E-BD11-89983B24090A}" srcOrd="1" destOrd="0" presId="urn:microsoft.com/office/officeart/2005/8/layout/orgChart1"/>
    <dgm:cxn modelId="{7F67AB6C-DC3B-4634-8F0D-5CEF7EFF5EA1}" type="presParOf" srcId="{48BA0B31-0D5B-4E2E-BD11-89983B24090A}" destId="{C3568F27-BB4B-4B38-A3E8-54D0F051B681}" srcOrd="0" destOrd="0" presId="urn:microsoft.com/office/officeart/2005/8/layout/orgChart1"/>
    <dgm:cxn modelId="{65396D7E-2477-4220-A200-0CAC0BCE19BB}" type="presParOf" srcId="{C3568F27-BB4B-4B38-A3E8-54D0F051B681}" destId="{08C72D00-2BA6-4D6C-8C37-7743AB018A64}" srcOrd="0" destOrd="0" presId="urn:microsoft.com/office/officeart/2005/8/layout/orgChart1"/>
    <dgm:cxn modelId="{AA497863-EE46-4FB1-9232-E72B2949BF23}" type="presParOf" srcId="{C3568F27-BB4B-4B38-A3E8-54D0F051B681}" destId="{7C982F90-BCF2-4AEA-B562-7F5D7F1257C2}" srcOrd="1" destOrd="0" presId="urn:microsoft.com/office/officeart/2005/8/layout/orgChart1"/>
    <dgm:cxn modelId="{2FEBAC59-1061-4ED8-B4D8-35B0F32BCE5F}" type="presParOf" srcId="{48BA0B31-0D5B-4E2E-BD11-89983B24090A}" destId="{E868F4CE-849D-4194-9D11-1CC6A3313EE8}" srcOrd="1" destOrd="0" presId="urn:microsoft.com/office/officeart/2005/8/layout/orgChart1"/>
    <dgm:cxn modelId="{79C7B96A-2CFB-49C5-B7F9-41BC86B5A0A6}" type="presParOf" srcId="{48BA0B31-0D5B-4E2E-BD11-89983B24090A}" destId="{1608DF24-3F67-4E0B-B008-90466A7F7889}" srcOrd="2" destOrd="0" presId="urn:microsoft.com/office/officeart/2005/8/layout/orgChart1"/>
    <dgm:cxn modelId="{ACE1CDBE-E187-4305-8F52-D5C1ED8CD867}" type="presParOf" srcId="{C9A23D8A-EA65-4996-B799-3B14A26A720A}" destId="{8DB5C36D-44D7-4EF0-819E-F3F0EE5E511C}" srcOrd="2" destOrd="0" presId="urn:microsoft.com/office/officeart/2005/8/layout/orgChart1"/>
    <dgm:cxn modelId="{7255DCC3-1046-4FD2-8C1E-A7769E525EF8}" type="presParOf" srcId="{C9A23D8A-EA65-4996-B799-3B14A26A720A}" destId="{9A625279-60BC-45B8-91B5-9047769195BF}" srcOrd="3" destOrd="0" presId="urn:microsoft.com/office/officeart/2005/8/layout/orgChart1"/>
    <dgm:cxn modelId="{096234D8-61A3-4CF1-B70C-F190BFB29A6C}" type="presParOf" srcId="{9A625279-60BC-45B8-91B5-9047769195BF}" destId="{D3283E10-7EBE-412B-B704-DE4573109991}" srcOrd="0" destOrd="0" presId="urn:microsoft.com/office/officeart/2005/8/layout/orgChart1"/>
    <dgm:cxn modelId="{51142489-480E-4F81-80AC-5104A7A944F6}" type="presParOf" srcId="{D3283E10-7EBE-412B-B704-DE4573109991}" destId="{DBA09060-B02D-4A58-80D7-57C314E83A6F}" srcOrd="0" destOrd="0" presId="urn:microsoft.com/office/officeart/2005/8/layout/orgChart1"/>
    <dgm:cxn modelId="{C585ED45-9171-49BD-85A0-ADA520F94355}" type="presParOf" srcId="{D3283E10-7EBE-412B-B704-DE4573109991}" destId="{A889C5AF-1323-4935-9D60-A632BFF017DD}" srcOrd="1" destOrd="0" presId="urn:microsoft.com/office/officeart/2005/8/layout/orgChart1"/>
    <dgm:cxn modelId="{39BDC2FD-F77C-4772-AD38-AA4FF26FD740}" type="presParOf" srcId="{9A625279-60BC-45B8-91B5-9047769195BF}" destId="{7E5AE37E-4A37-43D7-8364-A2F4D39324C9}" srcOrd="1" destOrd="0" presId="urn:microsoft.com/office/officeart/2005/8/layout/orgChart1"/>
    <dgm:cxn modelId="{26799324-FDE1-423E-B87F-8C830018538F}" type="presParOf" srcId="{9A625279-60BC-45B8-91B5-9047769195BF}" destId="{956E0FEC-E0F1-4718-9EF6-4C34F5C09911}" srcOrd="2" destOrd="0" presId="urn:microsoft.com/office/officeart/2005/8/layout/orgChart1"/>
    <dgm:cxn modelId="{73D08633-6580-434C-A320-6DEF1BB4123D}" type="presParOf" srcId="{F6716DE0-1D2D-40BD-8B12-A4CE335C9CA5}" destId="{D396C895-8065-4C4D-9E43-84BAA27ADB0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71A552-67B1-4995-97C1-E52303980CA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E7B63D8-5A7F-4E03-B2D0-27F0C4FB4212}">
      <dgm:prSet phldrT="[Text]"/>
      <dgm:spPr/>
      <dgm:t>
        <a:bodyPr/>
        <a:lstStyle/>
        <a:p>
          <a:r>
            <a:rPr lang="en-US"/>
            <a:t>Phân loại</a:t>
          </a:r>
        </a:p>
      </dgm:t>
    </dgm:pt>
    <dgm:pt modelId="{00CB2E44-D722-4762-BD99-A64835B129C5}" type="parTrans" cxnId="{7AD2735B-B624-40F8-A699-D53765B330FC}">
      <dgm:prSet/>
      <dgm:spPr/>
      <dgm:t>
        <a:bodyPr/>
        <a:lstStyle/>
        <a:p>
          <a:endParaRPr lang="en-US"/>
        </a:p>
      </dgm:t>
    </dgm:pt>
    <dgm:pt modelId="{588FF129-CF57-4756-BA5D-310F6ADBFAD7}" type="sibTrans" cxnId="{7AD2735B-B624-40F8-A699-D53765B330FC}">
      <dgm:prSet/>
      <dgm:spPr/>
      <dgm:t>
        <a:bodyPr/>
        <a:lstStyle/>
        <a:p>
          <a:endParaRPr lang="en-US"/>
        </a:p>
      </dgm:t>
    </dgm:pt>
    <dgm:pt modelId="{181C6BBC-A5C0-4591-939E-3BAC239DB9AE}">
      <dgm:prSet phldrT="[Text]"/>
      <dgm:spPr/>
      <dgm:t>
        <a:bodyPr/>
        <a:lstStyle/>
        <a:p>
          <a:r>
            <a:rPr lang="en-US"/>
            <a:t>Công hữu</a:t>
          </a:r>
        </a:p>
      </dgm:t>
    </dgm:pt>
    <dgm:pt modelId="{A0082B32-8E02-4549-8447-13D8A6DF8B41}" type="parTrans" cxnId="{214D57A3-6990-4E7E-8AD6-C77B41883361}">
      <dgm:prSet/>
      <dgm:spPr/>
      <dgm:t>
        <a:bodyPr/>
        <a:lstStyle/>
        <a:p>
          <a:endParaRPr lang="en-US"/>
        </a:p>
      </dgm:t>
    </dgm:pt>
    <dgm:pt modelId="{88A15F6D-73AD-43B9-99C1-9C0DC389DEAF}" type="sibTrans" cxnId="{214D57A3-6990-4E7E-8AD6-C77B41883361}">
      <dgm:prSet/>
      <dgm:spPr/>
      <dgm:t>
        <a:bodyPr/>
        <a:lstStyle/>
        <a:p>
          <a:endParaRPr lang="en-US"/>
        </a:p>
      </dgm:t>
    </dgm:pt>
    <dgm:pt modelId="{70F3AFB6-4835-485A-97B1-655D698ED530}">
      <dgm:prSet phldrT="[Text]"/>
      <dgm:spPr/>
      <dgm:t>
        <a:bodyPr/>
        <a:lstStyle/>
        <a:p>
          <a:r>
            <a:rPr lang="en-US"/>
            <a:t>Hỗn hợp</a:t>
          </a:r>
        </a:p>
      </dgm:t>
    </dgm:pt>
    <dgm:pt modelId="{368D067C-EC74-4073-B274-BBA70D480D1A}" type="parTrans" cxnId="{123E1248-2470-4B76-A48D-7B99A35EC54F}">
      <dgm:prSet/>
      <dgm:spPr/>
      <dgm:t>
        <a:bodyPr/>
        <a:lstStyle/>
        <a:p>
          <a:endParaRPr lang="en-US"/>
        </a:p>
      </dgm:t>
    </dgm:pt>
    <dgm:pt modelId="{9EE49414-0E7C-46D5-A3E0-FD77B48BC6DF}" type="sibTrans" cxnId="{123E1248-2470-4B76-A48D-7B99A35EC54F}">
      <dgm:prSet/>
      <dgm:spPr/>
      <dgm:t>
        <a:bodyPr/>
        <a:lstStyle/>
        <a:p>
          <a:endParaRPr lang="en-US"/>
        </a:p>
      </dgm:t>
    </dgm:pt>
    <dgm:pt modelId="{B835D217-1AD6-4B3D-A19F-DE9B186D58CB}">
      <dgm:prSet/>
      <dgm:spPr/>
      <dgm:t>
        <a:bodyPr/>
        <a:lstStyle/>
        <a:p>
          <a:r>
            <a:rPr lang="en-US"/>
            <a:t>Tư hữu</a:t>
          </a:r>
        </a:p>
      </dgm:t>
    </dgm:pt>
    <dgm:pt modelId="{482DEDD6-4106-4E93-BA0F-AA64352FC8FB}" type="parTrans" cxnId="{569588B8-7078-4CCD-958D-D7F8427ABCA2}">
      <dgm:prSet/>
      <dgm:spPr/>
      <dgm:t>
        <a:bodyPr/>
        <a:lstStyle/>
        <a:p>
          <a:endParaRPr lang="en-US"/>
        </a:p>
      </dgm:t>
    </dgm:pt>
    <dgm:pt modelId="{81071C29-B178-4B6F-9961-BF515B3A60B0}" type="sibTrans" cxnId="{569588B8-7078-4CCD-958D-D7F8427ABCA2}">
      <dgm:prSet/>
      <dgm:spPr/>
      <dgm:t>
        <a:bodyPr/>
        <a:lstStyle/>
        <a:p>
          <a:endParaRPr lang="en-US"/>
        </a:p>
      </dgm:t>
    </dgm:pt>
    <dgm:pt modelId="{43F5F903-76F9-4E63-800B-9A59EBBF843E}" type="pres">
      <dgm:prSet presAssocID="{DE71A552-67B1-4995-97C1-E52303980CAC}" presName="hierChild1" presStyleCnt="0">
        <dgm:presLayoutVars>
          <dgm:orgChart val="1"/>
          <dgm:chPref val="1"/>
          <dgm:dir/>
          <dgm:animOne val="branch"/>
          <dgm:animLvl val="lvl"/>
          <dgm:resizeHandles/>
        </dgm:presLayoutVars>
      </dgm:prSet>
      <dgm:spPr/>
    </dgm:pt>
    <dgm:pt modelId="{7654F457-E9E4-4EB1-BF2B-36EFEA752E4C}" type="pres">
      <dgm:prSet presAssocID="{2E7B63D8-5A7F-4E03-B2D0-27F0C4FB4212}" presName="hierRoot1" presStyleCnt="0">
        <dgm:presLayoutVars>
          <dgm:hierBranch val="init"/>
        </dgm:presLayoutVars>
      </dgm:prSet>
      <dgm:spPr/>
    </dgm:pt>
    <dgm:pt modelId="{C6B951A1-F583-43AD-8A15-A5A4AFF68110}" type="pres">
      <dgm:prSet presAssocID="{2E7B63D8-5A7F-4E03-B2D0-27F0C4FB4212}" presName="rootComposite1" presStyleCnt="0"/>
      <dgm:spPr/>
    </dgm:pt>
    <dgm:pt modelId="{3CF54712-739D-4748-9C11-EF634ACBE2D2}" type="pres">
      <dgm:prSet presAssocID="{2E7B63D8-5A7F-4E03-B2D0-27F0C4FB4212}" presName="rootText1" presStyleLbl="node0" presStyleIdx="0" presStyleCnt="1">
        <dgm:presLayoutVars>
          <dgm:chPref val="3"/>
        </dgm:presLayoutVars>
      </dgm:prSet>
      <dgm:spPr/>
    </dgm:pt>
    <dgm:pt modelId="{FE7EF666-797C-4122-A480-57C0F0F1171F}" type="pres">
      <dgm:prSet presAssocID="{2E7B63D8-5A7F-4E03-B2D0-27F0C4FB4212}" presName="rootConnector1" presStyleLbl="node1" presStyleIdx="0" presStyleCnt="0"/>
      <dgm:spPr/>
    </dgm:pt>
    <dgm:pt modelId="{BF8A513D-9E2A-41BB-81B8-020AC8776BD5}" type="pres">
      <dgm:prSet presAssocID="{2E7B63D8-5A7F-4E03-B2D0-27F0C4FB4212}" presName="hierChild2" presStyleCnt="0"/>
      <dgm:spPr/>
    </dgm:pt>
    <dgm:pt modelId="{83DFA87F-F882-4DB1-8270-355DD7DBF9B4}" type="pres">
      <dgm:prSet presAssocID="{A0082B32-8E02-4549-8447-13D8A6DF8B41}" presName="Name37" presStyleLbl="parChTrans1D2" presStyleIdx="0" presStyleCnt="3"/>
      <dgm:spPr/>
    </dgm:pt>
    <dgm:pt modelId="{3DA856EE-E72C-44FB-BA11-2FCAC73EB144}" type="pres">
      <dgm:prSet presAssocID="{181C6BBC-A5C0-4591-939E-3BAC239DB9AE}" presName="hierRoot2" presStyleCnt="0">
        <dgm:presLayoutVars>
          <dgm:hierBranch val="init"/>
        </dgm:presLayoutVars>
      </dgm:prSet>
      <dgm:spPr/>
    </dgm:pt>
    <dgm:pt modelId="{04E53788-BF43-4158-927E-2FA6D9F7FA80}" type="pres">
      <dgm:prSet presAssocID="{181C6BBC-A5C0-4591-939E-3BAC239DB9AE}" presName="rootComposite" presStyleCnt="0"/>
      <dgm:spPr/>
    </dgm:pt>
    <dgm:pt modelId="{76EE449B-6298-4EC7-9D35-73FA4867C9E3}" type="pres">
      <dgm:prSet presAssocID="{181C6BBC-A5C0-4591-939E-3BAC239DB9AE}" presName="rootText" presStyleLbl="node2" presStyleIdx="0" presStyleCnt="3">
        <dgm:presLayoutVars>
          <dgm:chPref val="3"/>
        </dgm:presLayoutVars>
      </dgm:prSet>
      <dgm:spPr/>
    </dgm:pt>
    <dgm:pt modelId="{F71BBEAC-19B6-4467-AA9A-531162662302}" type="pres">
      <dgm:prSet presAssocID="{181C6BBC-A5C0-4591-939E-3BAC239DB9AE}" presName="rootConnector" presStyleLbl="node2" presStyleIdx="0" presStyleCnt="3"/>
      <dgm:spPr/>
    </dgm:pt>
    <dgm:pt modelId="{4CB3F7E5-3C11-4AED-9CA0-AA835E75D795}" type="pres">
      <dgm:prSet presAssocID="{181C6BBC-A5C0-4591-939E-3BAC239DB9AE}" presName="hierChild4" presStyleCnt="0"/>
      <dgm:spPr/>
    </dgm:pt>
    <dgm:pt modelId="{AE409DB5-CA62-4953-997A-4A7AB90B76BC}" type="pres">
      <dgm:prSet presAssocID="{181C6BBC-A5C0-4591-939E-3BAC239DB9AE}" presName="hierChild5" presStyleCnt="0"/>
      <dgm:spPr/>
    </dgm:pt>
    <dgm:pt modelId="{7F4CF466-638F-48A1-8841-FBB8CB067F1D}" type="pres">
      <dgm:prSet presAssocID="{482DEDD6-4106-4E93-BA0F-AA64352FC8FB}" presName="Name37" presStyleLbl="parChTrans1D2" presStyleIdx="1" presStyleCnt="3"/>
      <dgm:spPr/>
    </dgm:pt>
    <dgm:pt modelId="{0FFEA758-3F91-4C99-BB23-BA71FC9A48A1}" type="pres">
      <dgm:prSet presAssocID="{B835D217-1AD6-4B3D-A19F-DE9B186D58CB}" presName="hierRoot2" presStyleCnt="0">
        <dgm:presLayoutVars>
          <dgm:hierBranch val="init"/>
        </dgm:presLayoutVars>
      </dgm:prSet>
      <dgm:spPr/>
    </dgm:pt>
    <dgm:pt modelId="{0478FB7B-9555-44B7-99CE-D4A0B49DD1D8}" type="pres">
      <dgm:prSet presAssocID="{B835D217-1AD6-4B3D-A19F-DE9B186D58CB}" presName="rootComposite" presStyleCnt="0"/>
      <dgm:spPr/>
    </dgm:pt>
    <dgm:pt modelId="{2FA8263C-27E3-4A6D-971B-2A3F631F53CA}" type="pres">
      <dgm:prSet presAssocID="{B835D217-1AD6-4B3D-A19F-DE9B186D58CB}" presName="rootText" presStyleLbl="node2" presStyleIdx="1" presStyleCnt="3">
        <dgm:presLayoutVars>
          <dgm:chPref val="3"/>
        </dgm:presLayoutVars>
      </dgm:prSet>
      <dgm:spPr/>
    </dgm:pt>
    <dgm:pt modelId="{EC54A884-9361-441C-94D4-61A1A527F06F}" type="pres">
      <dgm:prSet presAssocID="{B835D217-1AD6-4B3D-A19F-DE9B186D58CB}" presName="rootConnector" presStyleLbl="node2" presStyleIdx="1" presStyleCnt="3"/>
      <dgm:spPr/>
    </dgm:pt>
    <dgm:pt modelId="{E795801E-D309-4496-A613-F290659BB012}" type="pres">
      <dgm:prSet presAssocID="{B835D217-1AD6-4B3D-A19F-DE9B186D58CB}" presName="hierChild4" presStyleCnt="0"/>
      <dgm:spPr/>
    </dgm:pt>
    <dgm:pt modelId="{1E3C7589-AA74-4CB2-AFEC-3E651CCF3E0A}" type="pres">
      <dgm:prSet presAssocID="{B835D217-1AD6-4B3D-A19F-DE9B186D58CB}" presName="hierChild5" presStyleCnt="0"/>
      <dgm:spPr/>
    </dgm:pt>
    <dgm:pt modelId="{E8A9403E-B30D-49FD-A9AF-60E69E3FA372}" type="pres">
      <dgm:prSet presAssocID="{368D067C-EC74-4073-B274-BBA70D480D1A}" presName="Name37" presStyleLbl="parChTrans1D2" presStyleIdx="2" presStyleCnt="3"/>
      <dgm:spPr/>
    </dgm:pt>
    <dgm:pt modelId="{E7D2C08D-1426-4E53-9319-2A3C997CCDCC}" type="pres">
      <dgm:prSet presAssocID="{70F3AFB6-4835-485A-97B1-655D698ED530}" presName="hierRoot2" presStyleCnt="0">
        <dgm:presLayoutVars>
          <dgm:hierBranch val="init"/>
        </dgm:presLayoutVars>
      </dgm:prSet>
      <dgm:spPr/>
    </dgm:pt>
    <dgm:pt modelId="{2FF4F1DE-360C-4778-AE47-BBDF1EECD65B}" type="pres">
      <dgm:prSet presAssocID="{70F3AFB6-4835-485A-97B1-655D698ED530}" presName="rootComposite" presStyleCnt="0"/>
      <dgm:spPr/>
    </dgm:pt>
    <dgm:pt modelId="{4E6289E3-5DAE-4D56-A667-9D9F9B33FDF2}" type="pres">
      <dgm:prSet presAssocID="{70F3AFB6-4835-485A-97B1-655D698ED530}" presName="rootText" presStyleLbl="node2" presStyleIdx="2" presStyleCnt="3">
        <dgm:presLayoutVars>
          <dgm:chPref val="3"/>
        </dgm:presLayoutVars>
      </dgm:prSet>
      <dgm:spPr/>
    </dgm:pt>
    <dgm:pt modelId="{21072B5C-5772-4848-8DAD-B41D511B6587}" type="pres">
      <dgm:prSet presAssocID="{70F3AFB6-4835-485A-97B1-655D698ED530}" presName="rootConnector" presStyleLbl="node2" presStyleIdx="2" presStyleCnt="3"/>
      <dgm:spPr/>
    </dgm:pt>
    <dgm:pt modelId="{6B8054CA-F183-4EE7-88F1-08953DF36902}" type="pres">
      <dgm:prSet presAssocID="{70F3AFB6-4835-485A-97B1-655D698ED530}" presName="hierChild4" presStyleCnt="0"/>
      <dgm:spPr/>
    </dgm:pt>
    <dgm:pt modelId="{FD005E41-CA62-4FEC-9D56-F750D11C3566}" type="pres">
      <dgm:prSet presAssocID="{70F3AFB6-4835-485A-97B1-655D698ED530}" presName="hierChild5" presStyleCnt="0"/>
      <dgm:spPr/>
    </dgm:pt>
    <dgm:pt modelId="{A887731D-73B4-4C0E-97C6-9E8CE6AADF25}" type="pres">
      <dgm:prSet presAssocID="{2E7B63D8-5A7F-4E03-B2D0-27F0C4FB4212}" presName="hierChild3" presStyleCnt="0"/>
      <dgm:spPr/>
    </dgm:pt>
  </dgm:ptLst>
  <dgm:cxnLst>
    <dgm:cxn modelId="{68980D29-CE62-489D-AB6D-E5C9E05E37E9}" type="presOf" srcId="{368D067C-EC74-4073-B274-BBA70D480D1A}" destId="{E8A9403E-B30D-49FD-A9AF-60E69E3FA372}" srcOrd="0" destOrd="0" presId="urn:microsoft.com/office/officeart/2005/8/layout/orgChart1"/>
    <dgm:cxn modelId="{E2E45236-002F-4A92-B382-B3B50C75AC63}" type="presOf" srcId="{70F3AFB6-4835-485A-97B1-655D698ED530}" destId="{21072B5C-5772-4848-8DAD-B41D511B6587}" srcOrd="1" destOrd="0" presId="urn:microsoft.com/office/officeart/2005/8/layout/orgChart1"/>
    <dgm:cxn modelId="{7AD2735B-B624-40F8-A699-D53765B330FC}" srcId="{DE71A552-67B1-4995-97C1-E52303980CAC}" destId="{2E7B63D8-5A7F-4E03-B2D0-27F0C4FB4212}" srcOrd="0" destOrd="0" parTransId="{00CB2E44-D722-4762-BD99-A64835B129C5}" sibTransId="{588FF129-CF57-4756-BA5D-310F6ADBFAD7}"/>
    <dgm:cxn modelId="{A0955B5C-8864-4F72-8081-CA3879C81929}" type="presOf" srcId="{2E7B63D8-5A7F-4E03-B2D0-27F0C4FB4212}" destId="{3CF54712-739D-4748-9C11-EF634ACBE2D2}" srcOrd="0" destOrd="0" presId="urn:microsoft.com/office/officeart/2005/8/layout/orgChart1"/>
    <dgm:cxn modelId="{E8089541-118A-44BE-8F4B-B1AECE3E3538}" type="presOf" srcId="{2E7B63D8-5A7F-4E03-B2D0-27F0C4FB4212}" destId="{FE7EF666-797C-4122-A480-57C0F0F1171F}" srcOrd="1" destOrd="0" presId="urn:microsoft.com/office/officeart/2005/8/layout/orgChart1"/>
    <dgm:cxn modelId="{123E1248-2470-4B76-A48D-7B99A35EC54F}" srcId="{2E7B63D8-5A7F-4E03-B2D0-27F0C4FB4212}" destId="{70F3AFB6-4835-485A-97B1-655D698ED530}" srcOrd="2" destOrd="0" parTransId="{368D067C-EC74-4073-B274-BBA70D480D1A}" sibTransId="{9EE49414-0E7C-46D5-A3E0-FD77B48BC6DF}"/>
    <dgm:cxn modelId="{41C7B054-C4FA-4B2F-BCFF-426167E81F0D}" type="presOf" srcId="{181C6BBC-A5C0-4591-939E-3BAC239DB9AE}" destId="{F71BBEAC-19B6-4467-AA9A-531162662302}" srcOrd="1" destOrd="0" presId="urn:microsoft.com/office/officeart/2005/8/layout/orgChart1"/>
    <dgm:cxn modelId="{DBB2EB99-CBC6-4EFE-82FD-351E60413CFB}" type="presOf" srcId="{181C6BBC-A5C0-4591-939E-3BAC239DB9AE}" destId="{76EE449B-6298-4EC7-9D35-73FA4867C9E3}" srcOrd="0" destOrd="0" presId="urn:microsoft.com/office/officeart/2005/8/layout/orgChart1"/>
    <dgm:cxn modelId="{44F9249A-7BFE-4A7E-AB82-9C2C0A6D742B}" type="presOf" srcId="{DE71A552-67B1-4995-97C1-E52303980CAC}" destId="{43F5F903-76F9-4E63-800B-9A59EBBF843E}" srcOrd="0" destOrd="0" presId="urn:microsoft.com/office/officeart/2005/8/layout/orgChart1"/>
    <dgm:cxn modelId="{1C87889A-C1C7-4D34-9F43-FE18D8C97132}" type="presOf" srcId="{482DEDD6-4106-4E93-BA0F-AA64352FC8FB}" destId="{7F4CF466-638F-48A1-8841-FBB8CB067F1D}" srcOrd="0" destOrd="0" presId="urn:microsoft.com/office/officeart/2005/8/layout/orgChart1"/>
    <dgm:cxn modelId="{214D57A3-6990-4E7E-8AD6-C77B41883361}" srcId="{2E7B63D8-5A7F-4E03-B2D0-27F0C4FB4212}" destId="{181C6BBC-A5C0-4591-939E-3BAC239DB9AE}" srcOrd="0" destOrd="0" parTransId="{A0082B32-8E02-4549-8447-13D8A6DF8B41}" sibTransId="{88A15F6D-73AD-43B9-99C1-9C0DC389DEAF}"/>
    <dgm:cxn modelId="{E317F6AD-CC8E-41C4-B2CC-26D7DB92A817}" type="presOf" srcId="{70F3AFB6-4835-485A-97B1-655D698ED530}" destId="{4E6289E3-5DAE-4D56-A667-9D9F9B33FDF2}" srcOrd="0" destOrd="0" presId="urn:microsoft.com/office/officeart/2005/8/layout/orgChart1"/>
    <dgm:cxn modelId="{569588B8-7078-4CCD-958D-D7F8427ABCA2}" srcId="{2E7B63D8-5A7F-4E03-B2D0-27F0C4FB4212}" destId="{B835D217-1AD6-4B3D-A19F-DE9B186D58CB}" srcOrd="1" destOrd="0" parTransId="{482DEDD6-4106-4E93-BA0F-AA64352FC8FB}" sibTransId="{81071C29-B178-4B6F-9961-BF515B3A60B0}"/>
    <dgm:cxn modelId="{F7950DBC-A402-497A-B55C-E4473477CE68}" type="presOf" srcId="{A0082B32-8E02-4549-8447-13D8A6DF8B41}" destId="{83DFA87F-F882-4DB1-8270-355DD7DBF9B4}" srcOrd="0" destOrd="0" presId="urn:microsoft.com/office/officeart/2005/8/layout/orgChart1"/>
    <dgm:cxn modelId="{D4517FD7-490D-4FD1-A7E8-6EB986EC99C5}" type="presOf" srcId="{B835D217-1AD6-4B3D-A19F-DE9B186D58CB}" destId="{EC54A884-9361-441C-94D4-61A1A527F06F}" srcOrd="1" destOrd="0" presId="urn:microsoft.com/office/officeart/2005/8/layout/orgChart1"/>
    <dgm:cxn modelId="{3B767BE9-32B4-4A02-9CA6-D8EA0EE815C6}" type="presOf" srcId="{B835D217-1AD6-4B3D-A19F-DE9B186D58CB}" destId="{2FA8263C-27E3-4A6D-971B-2A3F631F53CA}" srcOrd="0" destOrd="0" presId="urn:microsoft.com/office/officeart/2005/8/layout/orgChart1"/>
    <dgm:cxn modelId="{C6182F80-BCDE-4B74-A47E-D3C2336A1AFE}" type="presParOf" srcId="{43F5F903-76F9-4E63-800B-9A59EBBF843E}" destId="{7654F457-E9E4-4EB1-BF2B-36EFEA752E4C}" srcOrd="0" destOrd="0" presId="urn:microsoft.com/office/officeart/2005/8/layout/orgChart1"/>
    <dgm:cxn modelId="{95D9AA27-D7DB-4FF3-9508-3CDF1EF3B2A3}" type="presParOf" srcId="{7654F457-E9E4-4EB1-BF2B-36EFEA752E4C}" destId="{C6B951A1-F583-43AD-8A15-A5A4AFF68110}" srcOrd="0" destOrd="0" presId="urn:microsoft.com/office/officeart/2005/8/layout/orgChart1"/>
    <dgm:cxn modelId="{3C0DD4EE-4F86-455B-A45C-EDFEF7F5BEEB}" type="presParOf" srcId="{C6B951A1-F583-43AD-8A15-A5A4AFF68110}" destId="{3CF54712-739D-4748-9C11-EF634ACBE2D2}" srcOrd="0" destOrd="0" presId="urn:microsoft.com/office/officeart/2005/8/layout/orgChart1"/>
    <dgm:cxn modelId="{3F2C7DFC-62B8-41E3-B6AB-8F664AE25BE7}" type="presParOf" srcId="{C6B951A1-F583-43AD-8A15-A5A4AFF68110}" destId="{FE7EF666-797C-4122-A480-57C0F0F1171F}" srcOrd="1" destOrd="0" presId="urn:microsoft.com/office/officeart/2005/8/layout/orgChart1"/>
    <dgm:cxn modelId="{4EB0EC5D-E316-4BF7-9125-B07E842CB0F1}" type="presParOf" srcId="{7654F457-E9E4-4EB1-BF2B-36EFEA752E4C}" destId="{BF8A513D-9E2A-41BB-81B8-020AC8776BD5}" srcOrd="1" destOrd="0" presId="urn:microsoft.com/office/officeart/2005/8/layout/orgChart1"/>
    <dgm:cxn modelId="{A96FF27F-AC62-440C-BAE8-CEB0C09F34DB}" type="presParOf" srcId="{BF8A513D-9E2A-41BB-81B8-020AC8776BD5}" destId="{83DFA87F-F882-4DB1-8270-355DD7DBF9B4}" srcOrd="0" destOrd="0" presId="urn:microsoft.com/office/officeart/2005/8/layout/orgChart1"/>
    <dgm:cxn modelId="{B2EC4F1C-73B6-4FDD-9F6D-07C32036EF25}" type="presParOf" srcId="{BF8A513D-9E2A-41BB-81B8-020AC8776BD5}" destId="{3DA856EE-E72C-44FB-BA11-2FCAC73EB144}" srcOrd="1" destOrd="0" presId="urn:microsoft.com/office/officeart/2005/8/layout/orgChart1"/>
    <dgm:cxn modelId="{95625914-0881-41A2-B03E-A220F9490EF1}" type="presParOf" srcId="{3DA856EE-E72C-44FB-BA11-2FCAC73EB144}" destId="{04E53788-BF43-4158-927E-2FA6D9F7FA80}" srcOrd="0" destOrd="0" presId="urn:microsoft.com/office/officeart/2005/8/layout/orgChart1"/>
    <dgm:cxn modelId="{3A02DEF4-5F7C-4868-9A36-56E1AA8211E7}" type="presParOf" srcId="{04E53788-BF43-4158-927E-2FA6D9F7FA80}" destId="{76EE449B-6298-4EC7-9D35-73FA4867C9E3}" srcOrd="0" destOrd="0" presId="urn:microsoft.com/office/officeart/2005/8/layout/orgChart1"/>
    <dgm:cxn modelId="{058EADB3-3D3E-42C9-8776-C7F0CA2F93DF}" type="presParOf" srcId="{04E53788-BF43-4158-927E-2FA6D9F7FA80}" destId="{F71BBEAC-19B6-4467-AA9A-531162662302}" srcOrd="1" destOrd="0" presId="urn:microsoft.com/office/officeart/2005/8/layout/orgChart1"/>
    <dgm:cxn modelId="{79B3E934-20DA-4F92-82A3-D1EF5174C34D}" type="presParOf" srcId="{3DA856EE-E72C-44FB-BA11-2FCAC73EB144}" destId="{4CB3F7E5-3C11-4AED-9CA0-AA835E75D795}" srcOrd="1" destOrd="0" presId="urn:microsoft.com/office/officeart/2005/8/layout/orgChart1"/>
    <dgm:cxn modelId="{88831124-2FBB-4A61-9C71-BD050779CEC9}" type="presParOf" srcId="{3DA856EE-E72C-44FB-BA11-2FCAC73EB144}" destId="{AE409DB5-CA62-4953-997A-4A7AB90B76BC}" srcOrd="2" destOrd="0" presId="urn:microsoft.com/office/officeart/2005/8/layout/orgChart1"/>
    <dgm:cxn modelId="{762F3FF1-4E95-4240-81EC-C2B3EF500AAF}" type="presParOf" srcId="{BF8A513D-9E2A-41BB-81B8-020AC8776BD5}" destId="{7F4CF466-638F-48A1-8841-FBB8CB067F1D}" srcOrd="2" destOrd="0" presId="urn:microsoft.com/office/officeart/2005/8/layout/orgChart1"/>
    <dgm:cxn modelId="{B97AE62D-177D-45F7-B65A-045FD875C573}" type="presParOf" srcId="{BF8A513D-9E2A-41BB-81B8-020AC8776BD5}" destId="{0FFEA758-3F91-4C99-BB23-BA71FC9A48A1}" srcOrd="3" destOrd="0" presId="urn:microsoft.com/office/officeart/2005/8/layout/orgChart1"/>
    <dgm:cxn modelId="{4373814E-6613-4AC0-A5D8-07D0743E8A22}" type="presParOf" srcId="{0FFEA758-3F91-4C99-BB23-BA71FC9A48A1}" destId="{0478FB7B-9555-44B7-99CE-D4A0B49DD1D8}" srcOrd="0" destOrd="0" presId="urn:microsoft.com/office/officeart/2005/8/layout/orgChart1"/>
    <dgm:cxn modelId="{A19AEA6E-40AB-488D-8A3B-3737D890ED16}" type="presParOf" srcId="{0478FB7B-9555-44B7-99CE-D4A0B49DD1D8}" destId="{2FA8263C-27E3-4A6D-971B-2A3F631F53CA}" srcOrd="0" destOrd="0" presId="urn:microsoft.com/office/officeart/2005/8/layout/orgChart1"/>
    <dgm:cxn modelId="{0A89D8CA-7C14-40CA-9D09-103249A7AE9E}" type="presParOf" srcId="{0478FB7B-9555-44B7-99CE-D4A0B49DD1D8}" destId="{EC54A884-9361-441C-94D4-61A1A527F06F}" srcOrd="1" destOrd="0" presId="urn:microsoft.com/office/officeart/2005/8/layout/orgChart1"/>
    <dgm:cxn modelId="{426A7C75-2137-4026-BE9D-272F6F5D986A}" type="presParOf" srcId="{0FFEA758-3F91-4C99-BB23-BA71FC9A48A1}" destId="{E795801E-D309-4496-A613-F290659BB012}" srcOrd="1" destOrd="0" presId="urn:microsoft.com/office/officeart/2005/8/layout/orgChart1"/>
    <dgm:cxn modelId="{B052813C-26E9-487D-A87A-70DDEF466AF4}" type="presParOf" srcId="{0FFEA758-3F91-4C99-BB23-BA71FC9A48A1}" destId="{1E3C7589-AA74-4CB2-AFEC-3E651CCF3E0A}" srcOrd="2" destOrd="0" presId="urn:microsoft.com/office/officeart/2005/8/layout/orgChart1"/>
    <dgm:cxn modelId="{EB3BB9B5-6E18-46DA-B018-56647ECFB790}" type="presParOf" srcId="{BF8A513D-9E2A-41BB-81B8-020AC8776BD5}" destId="{E8A9403E-B30D-49FD-A9AF-60E69E3FA372}" srcOrd="4" destOrd="0" presId="urn:microsoft.com/office/officeart/2005/8/layout/orgChart1"/>
    <dgm:cxn modelId="{81BE929E-74BB-4FE0-BBDF-D73EE247C9CA}" type="presParOf" srcId="{BF8A513D-9E2A-41BB-81B8-020AC8776BD5}" destId="{E7D2C08D-1426-4E53-9319-2A3C997CCDCC}" srcOrd="5" destOrd="0" presId="urn:microsoft.com/office/officeart/2005/8/layout/orgChart1"/>
    <dgm:cxn modelId="{16ED0BCF-12F2-42D8-BE99-C8C5D3D8A287}" type="presParOf" srcId="{E7D2C08D-1426-4E53-9319-2A3C997CCDCC}" destId="{2FF4F1DE-360C-4778-AE47-BBDF1EECD65B}" srcOrd="0" destOrd="0" presId="urn:microsoft.com/office/officeart/2005/8/layout/orgChart1"/>
    <dgm:cxn modelId="{3E991217-DD63-4072-835D-C56165485AB1}" type="presParOf" srcId="{2FF4F1DE-360C-4778-AE47-BBDF1EECD65B}" destId="{4E6289E3-5DAE-4D56-A667-9D9F9B33FDF2}" srcOrd="0" destOrd="0" presId="urn:microsoft.com/office/officeart/2005/8/layout/orgChart1"/>
    <dgm:cxn modelId="{456C840F-D178-442A-90FD-D26F9422251A}" type="presParOf" srcId="{2FF4F1DE-360C-4778-AE47-BBDF1EECD65B}" destId="{21072B5C-5772-4848-8DAD-B41D511B6587}" srcOrd="1" destOrd="0" presId="urn:microsoft.com/office/officeart/2005/8/layout/orgChart1"/>
    <dgm:cxn modelId="{E8E1F251-D52A-4BB9-9396-042AA9DB487A}" type="presParOf" srcId="{E7D2C08D-1426-4E53-9319-2A3C997CCDCC}" destId="{6B8054CA-F183-4EE7-88F1-08953DF36902}" srcOrd="1" destOrd="0" presId="urn:microsoft.com/office/officeart/2005/8/layout/orgChart1"/>
    <dgm:cxn modelId="{85228191-DEB3-4723-B96D-0DC582201DA8}" type="presParOf" srcId="{E7D2C08D-1426-4E53-9319-2A3C997CCDCC}" destId="{FD005E41-CA62-4FEC-9D56-F750D11C3566}" srcOrd="2" destOrd="0" presId="urn:microsoft.com/office/officeart/2005/8/layout/orgChart1"/>
    <dgm:cxn modelId="{27867F74-D501-4A9D-B975-A9120E74EF3C}" type="presParOf" srcId="{7654F457-E9E4-4EB1-BF2B-36EFEA752E4C}" destId="{A887731D-73B4-4C0E-97C6-9E8CE6AADF2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90DB6-BD56-45BC-B217-003006E46A4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9B23081C-DA2A-4F5B-83AA-0D035917F919}">
      <dgm:prSet phldrT="[Text]"/>
      <dgm:spPr/>
      <dgm:t>
        <a:bodyPr/>
        <a:lstStyle/>
        <a:p>
          <a:r>
            <a:rPr lang="en-US"/>
            <a:t>Phân loại</a:t>
          </a:r>
        </a:p>
      </dgm:t>
    </dgm:pt>
    <dgm:pt modelId="{F4960960-93CE-4F2B-9EB4-2965FF357960}" type="parTrans" cxnId="{881BE049-7E83-40D0-AD01-134E931999CA}">
      <dgm:prSet/>
      <dgm:spPr/>
      <dgm:t>
        <a:bodyPr/>
        <a:lstStyle/>
        <a:p>
          <a:endParaRPr lang="en-US"/>
        </a:p>
      </dgm:t>
    </dgm:pt>
    <dgm:pt modelId="{6EA68A83-B6D8-4775-923D-FB435EDBD786}" type="sibTrans" cxnId="{881BE049-7E83-40D0-AD01-134E931999CA}">
      <dgm:prSet/>
      <dgm:spPr/>
      <dgm:t>
        <a:bodyPr/>
        <a:lstStyle/>
        <a:p>
          <a:endParaRPr lang="en-US"/>
        </a:p>
      </dgm:t>
    </dgm:pt>
    <dgm:pt modelId="{205372AF-D12C-4BA6-8C26-0B759A8640FF}">
      <dgm:prSet phldrT="[Text]"/>
      <dgm:spPr/>
      <dgm:t>
        <a:bodyPr/>
        <a:lstStyle/>
        <a:p>
          <a:r>
            <a:rPr lang="en-US"/>
            <a:t>KT ngoài Nhà nước</a:t>
          </a:r>
        </a:p>
      </dgm:t>
    </dgm:pt>
    <dgm:pt modelId="{6D72C23F-6966-4B02-8171-6D90F54598CB}" type="parTrans" cxnId="{20D05922-0C05-4239-AE6D-37F460CA608E}">
      <dgm:prSet/>
      <dgm:spPr/>
      <dgm:t>
        <a:bodyPr/>
        <a:lstStyle/>
        <a:p>
          <a:endParaRPr lang="en-US"/>
        </a:p>
      </dgm:t>
    </dgm:pt>
    <dgm:pt modelId="{216A39B4-B6CA-4443-8B08-BD2D3EDE7C4F}" type="sibTrans" cxnId="{20D05922-0C05-4239-AE6D-37F460CA608E}">
      <dgm:prSet/>
      <dgm:spPr/>
      <dgm:t>
        <a:bodyPr/>
        <a:lstStyle/>
        <a:p>
          <a:endParaRPr lang="en-US"/>
        </a:p>
      </dgm:t>
    </dgm:pt>
    <dgm:pt modelId="{64B4F96E-E39E-435D-8D09-818628D53651}">
      <dgm:prSet phldrT="[Text]"/>
      <dgm:spPr/>
      <dgm:t>
        <a:bodyPr/>
        <a:lstStyle/>
        <a:p>
          <a:r>
            <a:rPr lang="en-US"/>
            <a:t>KT tập thể</a:t>
          </a:r>
        </a:p>
      </dgm:t>
    </dgm:pt>
    <dgm:pt modelId="{C15A86B7-9C0D-4C85-A3FB-4F145889B685}" type="parTrans" cxnId="{C0FFDE95-5DC2-4D74-BB85-D7B59A412B58}">
      <dgm:prSet/>
      <dgm:spPr/>
      <dgm:t>
        <a:bodyPr/>
        <a:lstStyle/>
        <a:p>
          <a:endParaRPr lang="en-US"/>
        </a:p>
      </dgm:t>
    </dgm:pt>
    <dgm:pt modelId="{EB939CB3-631A-4C30-8B85-C48070E5658A}" type="sibTrans" cxnId="{C0FFDE95-5DC2-4D74-BB85-D7B59A412B58}">
      <dgm:prSet/>
      <dgm:spPr/>
      <dgm:t>
        <a:bodyPr/>
        <a:lstStyle/>
        <a:p>
          <a:endParaRPr lang="en-US"/>
        </a:p>
      </dgm:t>
    </dgm:pt>
    <dgm:pt modelId="{8D2728BE-B880-4572-B788-0F5E2472A01F}">
      <dgm:prSet phldrT="[Text]"/>
      <dgm:spPr/>
      <dgm:t>
        <a:bodyPr/>
        <a:lstStyle/>
        <a:p>
          <a:r>
            <a:rPr lang="en-US"/>
            <a:t>KT tư nhân</a:t>
          </a:r>
        </a:p>
      </dgm:t>
    </dgm:pt>
    <dgm:pt modelId="{1C540B7C-4811-49A0-9AAC-AB67FEF64D5D}" type="parTrans" cxnId="{05230937-E4BD-446D-BA70-16FEFAD83192}">
      <dgm:prSet/>
      <dgm:spPr/>
      <dgm:t>
        <a:bodyPr/>
        <a:lstStyle/>
        <a:p>
          <a:endParaRPr lang="en-US"/>
        </a:p>
      </dgm:t>
    </dgm:pt>
    <dgm:pt modelId="{16B273AB-C152-4DA4-A2B0-D3BBFCED128D}" type="sibTrans" cxnId="{05230937-E4BD-446D-BA70-16FEFAD83192}">
      <dgm:prSet/>
      <dgm:spPr/>
      <dgm:t>
        <a:bodyPr/>
        <a:lstStyle/>
        <a:p>
          <a:endParaRPr lang="en-US"/>
        </a:p>
      </dgm:t>
    </dgm:pt>
    <dgm:pt modelId="{C39D9032-64ED-4C91-9C1C-1360DE34FA1B}">
      <dgm:prSet phldrT="[Text]"/>
      <dgm:spPr/>
      <dgm:t>
        <a:bodyPr/>
        <a:lstStyle/>
        <a:p>
          <a:r>
            <a:rPr lang="en-US"/>
            <a:t>Khu vực FDI</a:t>
          </a:r>
        </a:p>
      </dgm:t>
    </dgm:pt>
    <dgm:pt modelId="{24743EAF-4B61-4699-8891-8CFBE17F8C16}" type="parTrans" cxnId="{78E2BAEB-F8F0-4E95-A82A-C004DA29CC02}">
      <dgm:prSet/>
      <dgm:spPr/>
      <dgm:t>
        <a:bodyPr/>
        <a:lstStyle/>
        <a:p>
          <a:endParaRPr lang="en-US"/>
        </a:p>
      </dgm:t>
    </dgm:pt>
    <dgm:pt modelId="{4E1ABB1D-A6B9-415F-941D-D3533F1D45CC}" type="sibTrans" cxnId="{78E2BAEB-F8F0-4E95-A82A-C004DA29CC02}">
      <dgm:prSet/>
      <dgm:spPr/>
      <dgm:t>
        <a:bodyPr/>
        <a:lstStyle/>
        <a:p>
          <a:endParaRPr lang="en-US"/>
        </a:p>
      </dgm:t>
    </dgm:pt>
    <dgm:pt modelId="{BDC5F765-F17B-4B8B-A2CA-F2EA2D73E9A8}">
      <dgm:prSet/>
      <dgm:spPr/>
      <dgm:t>
        <a:bodyPr/>
        <a:lstStyle/>
        <a:p>
          <a:r>
            <a:rPr lang="en-US"/>
            <a:t>KT cá thể</a:t>
          </a:r>
        </a:p>
      </dgm:t>
    </dgm:pt>
    <dgm:pt modelId="{81D33BB4-349D-4124-8F0E-E439ADFB41A8}" type="parTrans" cxnId="{10CAB994-C904-48A3-86BF-B1FD71D8FDAD}">
      <dgm:prSet/>
      <dgm:spPr/>
      <dgm:t>
        <a:bodyPr/>
        <a:lstStyle/>
        <a:p>
          <a:endParaRPr lang="en-US"/>
        </a:p>
      </dgm:t>
    </dgm:pt>
    <dgm:pt modelId="{02D7FE59-137D-436D-B9E1-DC4CEAFF9DD1}" type="sibTrans" cxnId="{10CAB994-C904-48A3-86BF-B1FD71D8FDAD}">
      <dgm:prSet/>
      <dgm:spPr/>
      <dgm:t>
        <a:bodyPr/>
        <a:lstStyle/>
        <a:p>
          <a:endParaRPr lang="en-US"/>
        </a:p>
      </dgm:t>
    </dgm:pt>
    <dgm:pt modelId="{D36EBEC7-3BF2-4349-84C3-9E704720716A}">
      <dgm:prSet/>
      <dgm:spPr/>
      <dgm:t>
        <a:bodyPr/>
        <a:lstStyle/>
        <a:p>
          <a:r>
            <a:rPr lang="en-US"/>
            <a:t>KT Nhà nước</a:t>
          </a:r>
        </a:p>
      </dgm:t>
    </dgm:pt>
    <dgm:pt modelId="{2629B8B9-7B43-4010-B0DF-CA67D540FFB1}" type="parTrans" cxnId="{59A42EE3-D83B-4308-9B99-655EEDCECB67}">
      <dgm:prSet/>
      <dgm:spPr/>
      <dgm:t>
        <a:bodyPr/>
        <a:lstStyle/>
        <a:p>
          <a:endParaRPr lang="en-US"/>
        </a:p>
      </dgm:t>
    </dgm:pt>
    <dgm:pt modelId="{87D834B0-165E-4C5E-A591-99FE213591FE}" type="sibTrans" cxnId="{59A42EE3-D83B-4308-9B99-655EEDCECB67}">
      <dgm:prSet/>
      <dgm:spPr/>
      <dgm:t>
        <a:bodyPr/>
        <a:lstStyle/>
        <a:p>
          <a:endParaRPr lang="en-US"/>
        </a:p>
      </dgm:t>
    </dgm:pt>
    <dgm:pt modelId="{D1D0D59F-50C3-4F34-B6C3-83EF895AAB20}" type="pres">
      <dgm:prSet presAssocID="{F7F90DB6-BD56-45BC-B217-003006E46A48}" presName="diagram" presStyleCnt="0">
        <dgm:presLayoutVars>
          <dgm:chPref val="1"/>
          <dgm:dir/>
          <dgm:animOne val="branch"/>
          <dgm:animLvl val="lvl"/>
          <dgm:resizeHandles val="exact"/>
        </dgm:presLayoutVars>
      </dgm:prSet>
      <dgm:spPr/>
    </dgm:pt>
    <dgm:pt modelId="{7F62C163-0672-4407-9A0A-7E5FCAC3F532}" type="pres">
      <dgm:prSet presAssocID="{9B23081C-DA2A-4F5B-83AA-0D035917F919}" presName="root1" presStyleCnt="0"/>
      <dgm:spPr/>
    </dgm:pt>
    <dgm:pt modelId="{A60BA7DB-A410-4F01-818D-01B1BF3E7CD7}" type="pres">
      <dgm:prSet presAssocID="{9B23081C-DA2A-4F5B-83AA-0D035917F919}" presName="LevelOneTextNode" presStyleLbl="node0" presStyleIdx="0" presStyleCnt="1">
        <dgm:presLayoutVars>
          <dgm:chPref val="3"/>
        </dgm:presLayoutVars>
      </dgm:prSet>
      <dgm:spPr/>
    </dgm:pt>
    <dgm:pt modelId="{06DE2C19-4DB8-440B-9439-A2B4994D7397}" type="pres">
      <dgm:prSet presAssocID="{9B23081C-DA2A-4F5B-83AA-0D035917F919}" presName="level2hierChild" presStyleCnt="0"/>
      <dgm:spPr/>
    </dgm:pt>
    <dgm:pt modelId="{1B8A4585-AB98-4AA9-88A2-AA87CCBBD37C}" type="pres">
      <dgm:prSet presAssocID="{2629B8B9-7B43-4010-B0DF-CA67D540FFB1}" presName="conn2-1" presStyleLbl="parChTrans1D2" presStyleIdx="0" presStyleCnt="3"/>
      <dgm:spPr/>
    </dgm:pt>
    <dgm:pt modelId="{03ED098A-6129-477D-881B-6EE2F5C42E3E}" type="pres">
      <dgm:prSet presAssocID="{2629B8B9-7B43-4010-B0DF-CA67D540FFB1}" presName="connTx" presStyleLbl="parChTrans1D2" presStyleIdx="0" presStyleCnt="3"/>
      <dgm:spPr/>
    </dgm:pt>
    <dgm:pt modelId="{D295CBA8-DE88-481A-9383-9C357917FC2C}" type="pres">
      <dgm:prSet presAssocID="{D36EBEC7-3BF2-4349-84C3-9E704720716A}" presName="root2" presStyleCnt="0"/>
      <dgm:spPr/>
    </dgm:pt>
    <dgm:pt modelId="{B2853650-2298-47A4-8A7F-FA792A2AD55D}" type="pres">
      <dgm:prSet presAssocID="{D36EBEC7-3BF2-4349-84C3-9E704720716A}" presName="LevelTwoTextNode" presStyleLbl="node2" presStyleIdx="0" presStyleCnt="3">
        <dgm:presLayoutVars>
          <dgm:chPref val="3"/>
        </dgm:presLayoutVars>
      </dgm:prSet>
      <dgm:spPr/>
    </dgm:pt>
    <dgm:pt modelId="{26EF743E-E3ED-48DA-9F7F-DE2C491095B8}" type="pres">
      <dgm:prSet presAssocID="{D36EBEC7-3BF2-4349-84C3-9E704720716A}" presName="level3hierChild" presStyleCnt="0"/>
      <dgm:spPr/>
    </dgm:pt>
    <dgm:pt modelId="{44FBEE5C-2136-4B04-B4AE-FBB391429E69}" type="pres">
      <dgm:prSet presAssocID="{6D72C23F-6966-4B02-8171-6D90F54598CB}" presName="conn2-1" presStyleLbl="parChTrans1D2" presStyleIdx="1" presStyleCnt="3"/>
      <dgm:spPr/>
    </dgm:pt>
    <dgm:pt modelId="{248747B6-90A7-43C5-AEDA-30011DA53A2D}" type="pres">
      <dgm:prSet presAssocID="{6D72C23F-6966-4B02-8171-6D90F54598CB}" presName="connTx" presStyleLbl="parChTrans1D2" presStyleIdx="1" presStyleCnt="3"/>
      <dgm:spPr/>
    </dgm:pt>
    <dgm:pt modelId="{7FB356D4-33D1-4F0F-914F-C957CB265297}" type="pres">
      <dgm:prSet presAssocID="{205372AF-D12C-4BA6-8C26-0B759A8640FF}" presName="root2" presStyleCnt="0"/>
      <dgm:spPr/>
    </dgm:pt>
    <dgm:pt modelId="{5658C337-9A06-4F8A-9AA1-21E374586BD6}" type="pres">
      <dgm:prSet presAssocID="{205372AF-D12C-4BA6-8C26-0B759A8640FF}" presName="LevelTwoTextNode" presStyleLbl="node2" presStyleIdx="1" presStyleCnt="3">
        <dgm:presLayoutVars>
          <dgm:chPref val="3"/>
        </dgm:presLayoutVars>
      </dgm:prSet>
      <dgm:spPr/>
    </dgm:pt>
    <dgm:pt modelId="{F55711A8-8C8F-46A1-B1E0-40796FD30DBA}" type="pres">
      <dgm:prSet presAssocID="{205372AF-D12C-4BA6-8C26-0B759A8640FF}" presName="level3hierChild" presStyleCnt="0"/>
      <dgm:spPr/>
    </dgm:pt>
    <dgm:pt modelId="{2937D5B2-83BD-45E7-9391-C4AB5ACCD9D6}" type="pres">
      <dgm:prSet presAssocID="{C15A86B7-9C0D-4C85-A3FB-4F145889B685}" presName="conn2-1" presStyleLbl="parChTrans1D3" presStyleIdx="0" presStyleCnt="3"/>
      <dgm:spPr/>
    </dgm:pt>
    <dgm:pt modelId="{45A12C79-ADB9-4675-829C-0D2516C30463}" type="pres">
      <dgm:prSet presAssocID="{C15A86B7-9C0D-4C85-A3FB-4F145889B685}" presName="connTx" presStyleLbl="parChTrans1D3" presStyleIdx="0" presStyleCnt="3"/>
      <dgm:spPr/>
    </dgm:pt>
    <dgm:pt modelId="{A01BEA00-D783-4962-8271-10FB2B667990}" type="pres">
      <dgm:prSet presAssocID="{64B4F96E-E39E-435D-8D09-818628D53651}" presName="root2" presStyleCnt="0"/>
      <dgm:spPr/>
    </dgm:pt>
    <dgm:pt modelId="{98C5527F-DFEA-4EEC-88C8-6130A4529464}" type="pres">
      <dgm:prSet presAssocID="{64B4F96E-E39E-435D-8D09-818628D53651}" presName="LevelTwoTextNode" presStyleLbl="node3" presStyleIdx="0" presStyleCnt="3">
        <dgm:presLayoutVars>
          <dgm:chPref val="3"/>
        </dgm:presLayoutVars>
      </dgm:prSet>
      <dgm:spPr/>
    </dgm:pt>
    <dgm:pt modelId="{D24EC8EF-651C-4FE3-B602-EB3EB8C13586}" type="pres">
      <dgm:prSet presAssocID="{64B4F96E-E39E-435D-8D09-818628D53651}" presName="level3hierChild" presStyleCnt="0"/>
      <dgm:spPr/>
    </dgm:pt>
    <dgm:pt modelId="{72F4DF8C-370C-4796-AAEA-89189F684185}" type="pres">
      <dgm:prSet presAssocID="{1C540B7C-4811-49A0-9AAC-AB67FEF64D5D}" presName="conn2-1" presStyleLbl="parChTrans1D3" presStyleIdx="1" presStyleCnt="3"/>
      <dgm:spPr/>
    </dgm:pt>
    <dgm:pt modelId="{17FB89FF-33DF-4D29-8189-D07F865A35CF}" type="pres">
      <dgm:prSet presAssocID="{1C540B7C-4811-49A0-9AAC-AB67FEF64D5D}" presName="connTx" presStyleLbl="parChTrans1D3" presStyleIdx="1" presStyleCnt="3"/>
      <dgm:spPr/>
    </dgm:pt>
    <dgm:pt modelId="{1DF79B36-9B95-432C-8795-D6111FB399D7}" type="pres">
      <dgm:prSet presAssocID="{8D2728BE-B880-4572-B788-0F5E2472A01F}" presName="root2" presStyleCnt="0"/>
      <dgm:spPr/>
    </dgm:pt>
    <dgm:pt modelId="{CFF05178-2A23-4135-A108-DB5903E49A95}" type="pres">
      <dgm:prSet presAssocID="{8D2728BE-B880-4572-B788-0F5E2472A01F}" presName="LevelTwoTextNode" presStyleLbl="node3" presStyleIdx="1" presStyleCnt="3">
        <dgm:presLayoutVars>
          <dgm:chPref val="3"/>
        </dgm:presLayoutVars>
      </dgm:prSet>
      <dgm:spPr/>
    </dgm:pt>
    <dgm:pt modelId="{13A4F7C2-5093-49B5-8DFE-EC6D39D332E5}" type="pres">
      <dgm:prSet presAssocID="{8D2728BE-B880-4572-B788-0F5E2472A01F}" presName="level3hierChild" presStyleCnt="0"/>
      <dgm:spPr/>
    </dgm:pt>
    <dgm:pt modelId="{4B15E141-AB44-4C9E-B4FA-A88A7BDB0427}" type="pres">
      <dgm:prSet presAssocID="{81D33BB4-349D-4124-8F0E-E439ADFB41A8}" presName="conn2-1" presStyleLbl="parChTrans1D3" presStyleIdx="2" presStyleCnt="3"/>
      <dgm:spPr/>
    </dgm:pt>
    <dgm:pt modelId="{FC1A1672-05E8-4B5D-90E4-17C609204023}" type="pres">
      <dgm:prSet presAssocID="{81D33BB4-349D-4124-8F0E-E439ADFB41A8}" presName="connTx" presStyleLbl="parChTrans1D3" presStyleIdx="2" presStyleCnt="3"/>
      <dgm:spPr/>
    </dgm:pt>
    <dgm:pt modelId="{9238991D-F3C8-4654-A2F3-995260E9E56B}" type="pres">
      <dgm:prSet presAssocID="{BDC5F765-F17B-4B8B-A2CA-F2EA2D73E9A8}" presName="root2" presStyleCnt="0"/>
      <dgm:spPr/>
    </dgm:pt>
    <dgm:pt modelId="{77D5FACF-2971-4CA5-AAA3-7E675B28C11E}" type="pres">
      <dgm:prSet presAssocID="{BDC5F765-F17B-4B8B-A2CA-F2EA2D73E9A8}" presName="LevelTwoTextNode" presStyleLbl="node3" presStyleIdx="2" presStyleCnt="3">
        <dgm:presLayoutVars>
          <dgm:chPref val="3"/>
        </dgm:presLayoutVars>
      </dgm:prSet>
      <dgm:spPr/>
    </dgm:pt>
    <dgm:pt modelId="{5DE8CC92-7040-4804-B8BC-47EE9155FEE6}" type="pres">
      <dgm:prSet presAssocID="{BDC5F765-F17B-4B8B-A2CA-F2EA2D73E9A8}" presName="level3hierChild" presStyleCnt="0"/>
      <dgm:spPr/>
    </dgm:pt>
    <dgm:pt modelId="{CB7DF1B5-8B88-49C0-85D6-00A24FBE71EB}" type="pres">
      <dgm:prSet presAssocID="{24743EAF-4B61-4699-8891-8CFBE17F8C16}" presName="conn2-1" presStyleLbl="parChTrans1D2" presStyleIdx="2" presStyleCnt="3"/>
      <dgm:spPr/>
    </dgm:pt>
    <dgm:pt modelId="{29374376-44E7-4637-B906-579424C1C4AA}" type="pres">
      <dgm:prSet presAssocID="{24743EAF-4B61-4699-8891-8CFBE17F8C16}" presName="connTx" presStyleLbl="parChTrans1D2" presStyleIdx="2" presStyleCnt="3"/>
      <dgm:spPr/>
    </dgm:pt>
    <dgm:pt modelId="{D9D983C7-B8AB-4E47-AE07-2C2355909271}" type="pres">
      <dgm:prSet presAssocID="{C39D9032-64ED-4C91-9C1C-1360DE34FA1B}" presName="root2" presStyleCnt="0"/>
      <dgm:spPr/>
    </dgm:pt>
    <dgm:pt modelId="{2BAF6237-FFD7-487B-BF6C-FD13FC966B20}" type="pres">
      <dgm:prSet presAssocID="{C39D9032-64ED-4C91-9C1C-1360DE34FA1B}" presName="LevelTwoTextNode" presStyleLbl="node2" presStyleIdx="2" presStyleCnt="3">
        <dgm:presLayoutVars>
          <dgm:chPref val="3"/>
        </dgm:presLayoutVars>
      </dgm:prSet>
      <dgm:spPr/>
    </dgm:pt>
    <dgm:pt modelId="{0C9558AF-BDF6-47FF-83D5-D4DB4F4553AA}" type="pres">
      <dgm:prSet presAssocID="{C39D9032-64ED-4C91-9C1C-1360DE34FA1B}" presName="level3hierChild" presStyleCnt="0"/>
      <dgm:spPr/>
    </dgm:pt>
  </dgm:ptLst>
  <dgm:cxnLst>
    <dgm:cxn modelId="{5DBD8411-CC5D-408B-B1E4-725B62FFBBA8}" type="presOf" srcId="{1C540B7C-4811-49A0-9AAC-AB67FEF64D5D}" destId="{72F4DF8C-370C-4796-AAEA-89189F684185}" srcOrd="0" destOrd="0" presId="urn:microsoft.com/office/officeart/2005/8/layout/hierarchy2"/>
    <dgm:cxn modelId="{571BC514-2E76-4D88-87BC-950002C23FE0}" type="presOf" srcId="{C15A86B7-9C0D-4C85-A3FB-4F145889B685}" destId="{45A12C79-ADB9-4675-829C-0D2516C30463}" srcOrd="1" destOrd="0" presId="urn:microsoft.com/office/officeart/2005/8/layout/hierarchy2"/>
    <dgm:cxn modelId="{FF2D051A-69FF-4AD8-8CCC-AD1BF2B252B4}" type="presOf" srcId="{64B4F96E-E39E-435D-8D09-818628D53651}" destId="{98C5527F-DFEA-4EEC-88C8-6130A4529464}" srcOrd="0" destOrd="0" presId="urn:microsoft.com/office/officeart/2005/8/layout/hierarchy2"/>
    <dgm:cxn modelId="{F6852B1D-1CD8-46FE-A997-14A994880726}" type="presOf" srcId="{6D72C23F-6966-4B02-8171-6D90F54598CB}" destId="{248747B6-90A7-43C5-AEDA-30011DA53A2D}" srcOrd="1" destOrd="0" presId="urn:microsoft.com/office/officeart/2005/8/layout/hierarchy2"/>
    <dgm:cxn modelId="{20D05922-0C05-4239-AE6D-37F460CA608E}" srcId="{9B23081C-DA2A-4F5B-83AA-0D035917F919}" destId="{205372AF-D12C-4BA6-8C26-0B759A8640FF}" srcOrd="1" destOrd="0" parTransId="{6D72C23F-6966-4B02-8171-6D90F54598CB}" sibTransId="{216A39B4-B6CA-4443-8B08-BD2D3EDE7C4F}"/>
    <dgm:cxn modelId="{19691833-E5B5-4B13-8EC4-F96C907BDE71}" type="presOf" srcId="{81D33BB4-349D-4124-8F0E-E439ADFB41A8}" destId="{4B15E141-AB44-4C9E-B4FA-A88A7BDB0427}" srcOrd="0" destOrd="0" presId="urn:microsoft.com/office/officeart/2005/8/layout/hierarchy2"/>
    <dgm:cxn modelId="{05230937-E4BD-446D-BA70-16FEFAD83192}" srcId="{205372AF-D12C-4BA6-8C26-0B759A8640FF}" destId="{8D2728BE-B880-4572-B788-0F5E2472A01F}" srcOrd="1" destOrd="0" parTransId="{1C540B7C-4811-49A0-9AAC-AB67FEF64D5D}" sibTransId="{16B273AB-C152-4DA4-A2B0-D3BBFCED128D}"/>
    <dgm:cxn modelId="{5AA48938-7DC9-48F7-AB72-CD48B271082C}" type="presOf" srcId="{24743EAF-4B61-4699-8891-8CFBE17F8C16}" destId="{29374376-44E7-4637-B906-579424C1C4AA}" srcOrd="1" destOrd="0" presId="urn:microsoft.com/office/officeart/2005/8/layout/hierarchy2"/>
    <dgm:cxn modelId="{3F8FDB5C-50FB-490A-8907-C386A36CA664}" type="presOf" srcId="{81D33BB4-349D-4124-8F0E-E439ADFB41A8}" destId="{FC1A1672-05E8-4B5D-90E4-17C609204023}" srcOrd="1" destOrd="0" presId="urn:microsoft.com/office/officeart/2005/8/layout/hierarchy2"/>
    <dgm:cxn modelId="{2FC76445-6A64-42A2-B8D6-73117877A483}" type="presOf" srcId="{6D72C23F-6966-4B02-8171-6D90F54598CB}" destId="{44FBEE5C-2136-4B04-B4AE-FBB391429E69}" srcOrd="0" destOrd="0" presId="urn:microsoft.com/office/officeart/2005/8/layout/hierarchy2"/>
    <dgm:cxn modelId="{4AF15247-7EBA-45A7-B33F-37FA55A20A1A}" type="presOf" srcId="{D36EBEC7-3BF2-4349-84C3-9E704720716A}" destId="{B2853650-2298-47A4-8A7F-FA792A2AD55D}" srcOrd="0" destOrd="0" presId="urn:microsoft.com/office/officeart/2005/8/layout/hierarchy2"/>
    <dgm:cxn modelId="{881BE049-7E83-40D0-AD01-134E931999CA}" srcId="{F7F90DB6-BD56-45BC-B217-003006E46A48}" destId="{9B23081C-DA2A-4F5B-83AA-0D035917F919}" srcOrd="0" destOrd="0" parTransId="{F4960960-93CE-4F2B-9EB4-2965FF357960}" sibTransId="{6EA68A83-B6D8-4775-923D-FB435EDBD786}"/>
    <dgm:cxn modelId="{F7FD054B-195E-4580-B50B-C1D331FC8693}" type="presOf" srcId="{2629B8B9-7B43-4010-B0DF-CA67D540FFB1}" destId="{1B8A4585-AB98-4AA9-88A2-AA87CCBBD37C}" srcOrd="0" destOrd="0" presId="urn:microsoft.com/office/officeart/2005/8/layout/hierarchy2"/>
    <dgm:cxn modelId="{8E39E06E-B9AA-42EB-8A5A-785088F1466A}" type="presOf" srcId="{F7F90DB6-BD56-45BC-B217-003006E46A48}" destId="{D1D0D59F-50C3-4F34-B6C3-83EF895AAB20}" srcOrd="0" destOrd="0" presId="urn:microsoft.com/office/officeart/2005/8/layout/hierarchy2"/>
    <dgm:cxn modelId="{558B4A56-9E79-42EF-9606-CD3D62B89B38}" type="presOf" srcId="{2629B8B9-7B43-4010-B0DF-CA67D540FFB1}" destId="{03ED098A-6129-477D-881B-6EE2F5C42E3E}" srcOrd="1" destOrd="0" presId="urn:microsoft.com/office/officeart/2005/8/layout/hierarchy2"/>
    <dgm:cxn modelId="{6BCB508E-96CF-42C5-B82C-D99D978321D7}" type="presOf" srcId="{8D2728BE-B880-4572-B788-0F5E2472A01F}" destId="{CFF05178-2A23-4135-A108-DB5903E49A95}" srcOrd="0" destOrd="0" presId="urn:microsoft.com/office/officeart/2005/8/layout/hierarchy2"/>
    <dgm:cxn modelId="{10CAB994-C904-48A3-86BF-B1FD71D8FDAD}" srcId="{205372AF-D12C-4BA6-8C26-0B759A8640FF}" destId="{BDC5F765-F17B-4B8B-A2CA-F2EA2D73E9A8}" srcOrd="2" destOrd="0" parTransId="{81D33BB4-349D-4124-8F0E-E439ADFB41A8}" sibTransId="{02D7FE59-137D-436D-B9E1-DC4CEAFF9DD1}"/>
    <dgm:cxn modelId="{C0FFDE95-5DC2-4D74-BB85-D7B59A412B58}" srcId="{205372AF-D12C-4BA6-8C26-0B759A8640FF}" destId="{64B4F96E-E39E-435D-8D09-818628D53651}" srcOrd="0" destOrd="0" parTransId="{C15A86B7-9C0D-4C85-A3FB-4F145889B685}" sibTransId="{EB939CB3-631A-4C30-8B85-C48070E5658A}"/>
    <dgm:cxn modelId="{BF998E9A-7D54-43AE-9F13-4945C767AE34}" type="presOf" srcId="{9B23081C-DA2A-4F5B-83AA-0D035917F919}" destId="{A60BA7DB-A410-4F01-818D-01B1BF3E7CD7}" srcOrd="0" destOrd="0" presId="urn:microsoft.com/office/officeart/2005/8/layout/hierarchy2"/>
    <dgm:cxn modelId="{130D11B7-5FED-4EF3-8095-FD3BFEBD97C6}" type="presOf" srcId="{C39D9032-64ED-4C91-9C1C-1360DE34FA1B}" destId="{2BAF6237-FFD7-487B-BF6C-FD13FC966B20}" srcOrd="0" destOrd="0" presId="urn:microsoft.com/office/officeart/2005/8/layout/hierarchy2"/>
    <dgm:cxn modelId="{A01DA1B8-749D-4953-95A7-3D2D5193E208}" type="presOf" srcId="{C15A86B7-9C0D-4C85-A3FB-4F145889B685}" destId="{2937D5B2-83BD-45E7-9391-C4AB5ACCD9D6}" srcOrd="0" destOrd="0" presId="urn:microsoft.com/office/officeart/2005/8/layout/hierarchy2"/>
    <dgm:cxn modelId="{0BCB0FC0-94D2-46A7-A739-7C93C6FDCB7A}" type="presOf" srcId="{24743EAF-4B61-4699-8891-8CFBE17F8C16}" destId="{CB7DF1B5-8B88-49C0-85D6-00A24FBE71EB}" srcOrd="0" destOrd="0" presId="urn:microsoft.com/office/officeart/2005/8/layout/hierarchy2"/>
    <dgm:cxn modelId="{9EDAB7CF-578E-461B-A9B0-F649496A35DA}" type="presOf" srcId="{205372AF-D12C-4BA6-8C26-0B759A8640FF}" destId="{5658C337-9A06-4F8A-9AA1-21E374586BD6}" srcOrd="0" destOrd="0" presId="urn:microsoft.com/office/officeart/2005/8/layout/hierarchy2"/>
    <dgm:cxn modelId="{AC3BFED5-FA28-4152-8330-8FDDD8E9DCA3}" type="presOf" srcId="{BDC5F765-F17B-4B8B-A2CA-F2EA2D73E9A8}" destId="{77D5FACF-2971-4CA5-AAA3-7E675B28C11E}" srcOrd="0" destOrd="0" presId="urn:microsoft.com/office/officeart/2005/8/layout/hierarchy2"/>
    <dgm:cxn modelId="{59A42EE3-D83B-4308-9B99-655EEDCECB67}" srcId="{9B23081C-DA2A-4F5B-83AA-0D035917F919}" destId="{D36EBEC7-3BF2-4349-84C3-9E704720716A}" srcOrd="0" destOrd="0" parTransId="{2629B8B9-7B43-4010-B0DF-CA67D540FFB1}" sibTransId="{87D834B0-165E-4C5E-A591-99FE213591FE}"/>
    <dgm:cxn modelId="{78E2BAEB-F8F0-4E95-A82A-C004DA29CC02}" srcId="{9B23081C-DA2A-4F5B-83AA-0D035917F919}" destId="{C39D9032-64ED-4C91-9C1C-1360DE34FA1B}" srcOrd="2" destOrd="0" parTransId="{24743EAF-4B61-4699-8891-8CFBE17F8C16}" sibTransId="{4E1ABB1D-A6B9-415F-941D-D3533F1D45CC}"/>
    <dgm:cxn modelId="{0E43D3F7-CA29-4CBA-8619-8AADA61BF0E5}" type="presOf" srcId="{1C540B7C-4811-49A0-9AAC-AB67FEF64D5D}" destId="{17FB89FF-33DF-4D29-8189-D07F865A35CF}" srcOrd="1" destOrd="0" presId="urn:microsoft.com/office/officeart/2005/8/layout/hierarchy2"/>
    <dgm:cxn modelId="{F300A234-604D-48B6-B63E-C6067A309AC2}" type="presParOf" srcId="{D1D0D59F-50C3-4F34-B6C3-83EF895AAB20}" destId="{7F62C163-0672-4407-9A0A-7E5FCAC3F532}" srcOrd="0" destOrd="0" presId="urn:microsoft.com/office/officeart/2005/8/layout/hierarchy2"/>
    <dgm:cxn modelId="{6BE8DD87-BCBC-45D5-BE57-86A06F4C447C}" type="presParOf" srcId="{7F62C163-0672-4407-9A0A-7E5FCAC3F532}" destId="{A60BA7DB-A410-4F01-818D-01B1BF3E7CD7}" srcOrd="0" destOrd="0" presId="urn:microsoft.com/office/officeart/2005/8/layout/hierarchy2"/>
    <dgm:cxn modelId="{C6AA349A-6784-4D4A-A297-0B19956D3712}" type="presParOf" srcId="{7F62C163-0672-4407-9A0A-7E5FCAC3F532}" destId="{06DE2C19-4DB8-440B-9439-A2B4994D7397}" srcOrd="1" destOrd="0" presId="urn:microsoft.com/office/officeart/2005/8/layout/hierarchy2"/>
    <dgm:cxn modelId="{9B251899-5BD8-4A4C-8E80-9D158637BFDB}" type="presParOf" srcId="{06DE2C19-4DB8-440B-9439-A2B4994D7397}" destId="{1B8A4585-AB98-4AA9-88A2-AA87CCBBD37C}" srcOrd="0" destOrd="0" presId="urn:microsoft.com/office/officeart/2005/8/layout/hierarchy2"/>
    <dgm:cxn modelId="{9C0DD968-5879-496F-BB94-1B14DCFB589B}" type="presParOf" srcId="{1B8A4585-AB98-4AA9-88A2-AA87CCBBD37C}" destId="{03ED098A-6129-477D-881B-6EE2F5C42E3E}" srcOrd="0" destOrd="0" presId="urn:microsoft.com/office/officeart/2005/8/layout/hierarchy2"/>
    <dgm:cxn modelId="{AC3D416D-DD80-4CA7-BF22-A59FBD0103D8}" type="presParOf" srcId="{06DE2C19-4DB8-440B-9439-A2B4994D7397}" destId="{D295CBA8-DE88-481A-9383-9C357917FC2C}" srcOrd="1" destOrd="0" presId="urn:microsoft.com/office/officeart/2005/8/layout/hierarchy2"/>
    <dgm:cxn modelId="{9F8AF98A-1CA2-4FC9-8771-BEACC052A303}" type="presParOf" srcId="{D295CBA8-DE88-481A-9383-9C357917FC2C}" destId="{B2853650-2298-47A4-8A7F-FA792A2AD55D}" srcOrd="0" destOrd="0" presId="urn:microsoft.com/office/officeart/2005/8/layout/hierarchy2"/>
    <dgm:cxn modelId="{58812EC8-E87C-47B9-8FE0-85DBD8BAF936}" type="presParOf" srcId="{D295CBA8-DE88-481A-9383-9C357917FC2C}" destId="{26EF743E-E3ED-48DA-9F7F-DE2C491095B8}" srcOrd="1" destOrd="0" presId="urn:microsoft.com/office/officeart/2005/8/layout/hierarchy2"/>
    <dgm:cxn modelId="{75C90888-570B-4D75-942B-E1B53081AA8F}" type="presParOf" srcId="{06DE2C19-4DB8-440B-9439-A2B4994D7397}" destId="{44FBEE5C-2136-4B04-B4AE-FBB391429E69}" srcOrd="2" destOrd="0" presId="urn:microsoft.com/office/officeart/2005/8/layout/hierarchy2"/>
    <dgm:cxn modelId="{3C691338-E92D-47CF-8E2F-2D3450AF0F66}" type="presParOf" srcId="{44FBEE5C-2136-4B04-B4AE-FBB391429E69}" destId="{248747B6-90A7-43C5-AEDA-30011DA53A2D}" srcOrd="0" destOrd="0" presId="urn:microsoft.com/office/officeart/2005/8/layout/hierarchy2"/>
    <dgm:cxn modelId="{F2FF4929-0A91-4986-A268-DB79561C5DAD}" type="presParOf" srcId="{06DE2C19-4DB8-440B-9439-A2B4994D7397}" destId="{7FB356D4-33D1-4F0F-914F-C957CB265297}" srcOrd="3" destOrd="0" presId="urn:microsoft.com/office/officeart/2005/8/layout/hierarchy2"/>
    <dgm:cxn modelId="{E40DC166-F310-4ACB-92F2-9855E04BF143}" type="presParOf" srcId="{7FB356D4-33D1-4F0F-914F-C957CB265297}" destId="{5658C337-9A06-4F8A-9AA1-21E374586BD6}" srcOrd="0" destOrd="0" presId="urn:microsoft.com/office/officeart/2005/8/layout/hierarchy2"/>
    <dgm:cxn modelId="{A5D39D73-F733-4596-93E0-B1ABBF2EC400}" type="presParOf" srcId="{7FB356D4-33D1-4F0F-914F-C957CB265297}" destId="{F55711A8-8C8F-46A1-B1E0-40796FD30DBA}" srcOrd="1" destOrd="0" presId="urn:microsoft.com/office/officeart/2005/8/layout/hierarchy2"/>
    <dgm:cxn modelId="{01D24B49-8B90-4C77-9A0F-C9017287C0B7}" type="presParOf" srcId="{F55711A8-8C8F-46A1-B1E0-40796FD30DBA}" destId="{2937D5B2-83BD-45E7-9391-C4AB5ACCD9D6}" srcOrd="0" destOrd="0" presId="urn:microsoft.com/office/officeart/2005/8/layout/hierarchy2"/>
    <dgm:cxn modelId="{43CDA1A6-649C-485A-85A8-F68A5914572D}" type="presParOf" srcId="{2937D5B2-83BD-45E7-9391-C4AB5ACCD9D6}" destId="{45A12C79-ADB9-4675-829C-0D2516C30463}" srcOrd="0" destOrd="0" presId="urn:microsoft.com/office/officeart/2005/8/layout/hierarchy2"/>
    <dgm:cxn modelId="{0EA773E1-A9E3-4617-8DA3-794862A7F4BC}" type="presParOf" srcId="{F55711A8-8C8F-46A1-B1E0-40796FD30DBA}" destId="{A01BEA00-D783-4962-8271-10FB2B667990}" srcOrd="1" destOrd="0" presId="urn:microsoft.com/office/officeart/2005/8/layout/hierarchy2"/>
    <dgm:cxn modelId="{7FEC4B6A-E047-439F-930F-77610435D6F1}" type="presParOf" srcId="{A01BEA00-D783-4962-8271-10FB2B667990}" destId="{98C5527F-DFEA-4EEC-88C8-6130A4529464}" srcOrd="0" destOrd="0" presId="urn:microsoft.com/office/officeart/2005/8/layout/hierarchy2"/>
    <dgm:cxn modelId="{F228CC87-6FF8-43B3-AAB7-7414DCC39358}" type="presParOf" srcId="{A01BEA00-D783-4962-8271-10FB2B667990}" destId="{D24EC8EF-651C-4FE3-B602-EB3EB8C13586}" srcOrd="1" destOrd="0" presId="urn:microsoft.com/office/officeart/2005/8/layout/hierarchy2"/>
    <dgm:cxn modelId="{9C9671E5-8AE4-46B7-81F3-12E153F96AFF}" type="presParOf" srcId="{F55711A8-8C8F-46A1-B1E0-40796FD30DBA}" destId="{72F4DF8C-370C-4796-AAEA-89189F684185}" srcOrd="2" destOrd="0" presId="urn:microsoft.com/office/officeart/2005/8/layout/hierarchy2"/>
    <dgm:cxn modelId="{59A94A57-B892-4F90-BB5E-F9E15FB06147}" type="presParOf" srcId="{72F4DF8C-370C-4796-AAEA-89189F684185}" destId="{17FB89FF-33DF-4D29-8189-D07F865A35CF}" srcOrd="0" destOrd="0" presId="urn:microsoft.com/office/officeart/2005/8/layout/hierarchy2"/>
    <dgm:cxn modelId="{256AB8D7-D0AD-4AB1-9019-DAF90F12D4A9}" type="presParOf" srcId="{F55711A8-8C8F-46A1-B1E0-40796FD30DBA}" destId="{1DF79B36-9B95-432C-8795-D6111FB399D7}" srcOrd="3" destOrd="0" presId="urn:microsoft.com/office/officeart/2005/8/layout/hierarchy2"/>
    <dgm:cxn modelId="{A3B3D952-52EF-44B1-95AE-85740ECA8B2E}" type="presParOf" srcId="{1DF79B36-9B95-432C-8795-D6111FB399D7}" destId="{CFF05178-2A23-4135-A108-DB5903E49A95}" srcOrd="0" destOrd="0" presId="urn:microsoft.com/office/officeart/2005/8/layout/hierarchy2"/>
    <dgm:cxn modelId="{0F0E2555-6105-4E62-862C-6238A8E4276F}" type="presParOf" srcId="{1DF79B36-9B95-432C-8795-D6111FB399D7}" destId="{13A4F7C2-5093-49B5-8DFE-EC6D39D332E5}" srcOrd="1" destOrd="0" presId="urn:microsoft.com/office/officeart/2005/8/layout/hierarchy2"/>
    <dgm:cxn modelId="{98792818-EA87-4FA2-902F-E0703F86008F}" type="presParOf" srcId="{F55711A8-8C8F-46A1-B1E0-40796FD30DBA}" destId="{4B15E141-AB44-4C9E-B4FA-A88A7BDB0427}" srcOrd="4" destOrd="0" presId="urn:microsoft.com/office/officeart/2005/8/layout/hierarchy2"/>
    <dgm:cxn modelId="{347E4F14-AE1D-4D64-B69D-EC84BB0A5F4A}" type="presParOf" srcId="{4B15E141-AB44-4C9E-B4FA-A88A7BDB0427}" destId="{FC1A1672-05E8-4B5D-90E4-17C609204023}" srcOrd="0" destOrd="0" presId="urn:microsoft.com/office/officeart/2005/8/layout/hierarchy2"/>
    <dgm:cxn modelId="{BE89CABF-9150-454E-A059-448BB69B81D5}" type="presParOf" srcId="{F55711A8-8C8F-46A1-B1E0-40796FD30DBA}" destId="{9238991D-F3C8-4654-A2F3-995260E9E56B}" srcOrd="5" destOrd="0" presId="urn:microsoft.com/office/officeart/2005/8/layout/hierarchy2"/>
    <dgm:cxn modelId="{8286E6DA-BCF5-42F7-AA3E-65B7313D968E}" type="presParOf" srcId="{9238991D-F3C8-4654-A2F3-995260E9E56B}" destId="{77D5FACF-2971-4CA5-AAA3-7E675B28C11E}" srcOrd="0" destOrd="0" presId="urn:microsoft.com/office/officeart/2005/8/layout/hierarchy2"/>
    <dgm:cxn modelId="{B9473255-518A-4AE7-9AA1-0AADFCF2B40C}" type="presParOf" srcId="{9238991D-F3C8-4654-A2F3-995260E9E56B}" destId="{5DE8CC92-7040-4804-B8BC-47EE9155FEE6}" srcOrd="1" destOrd="0" presId="urn:microsoft.com/office/officeart/2005/8/layout/hierarchy2"/>
    <dgm:cxn modelId="{F29DCF9C-7430-4345-9AA8-017A83387EE9}" type="presParOf" srcId="{06DE2C19-4DB8-440B-9439-A2B4994D7397}" destId="{CB7DF1B5-8B88-49C0-85D6-00A24FBE71EB}" srcOrd="4" destOrd="0" presId="urn:microsoft.com/office/officeart/2005/8/layout/hierarchy2"/>
    <dgm:cxn modelId="{E543B716-A5C2-46CD-8CF3-5384B11A2ED8}" type="presParOf" srcId="{CB7DF1B5-8B88-49C0-85D6-00A24FBE71EB}" destId="{29374376-44E7-4637-B906-579424C1C4AA}" srcOrd="0" destOrd="0" presId="urn:microsoft.com/office/officeart/2005/8/layout/hierarchy2"/>
    <dgm:cxn modelId="{EA6F64E3-9B71-4830-A472-F4607FBEB87B}" type="presParOf" srcId="{06DE2C19-4DB8-440B-9439-A2B4994D7397}" destId="{D9D983C7-B8AB-4E47-AE07-2C2355909271}" srcOrd="5" destOrd="0" presId="urn:microsoft.com/office/officeart/2005/8/layout/hierarchy2"/>
    <dgm:cxn modelId="{8879DCAF-03CD-4D88-8509-EA66C39CB32D}" type="presParOf" srcId="{D9D983C7-B8AB-4E47-AE07-2C2355909271}" destId="{2BAF6237-FFD7-487B-BF6C-FD13FC966B20}" srcOrd="0" destOrd="0" presId="urn:microsoft.com/office/officeart/2005/8/layout/hierarchy2"/>
    <dgm:cxn modelId="{FE62D312-E926-45AF-BA15-EA3CA7481333}" type="presParOf" srcId="{D9D983C7-B8AB-4E47-AE07-2C2355909271}" destId="{0C9558AF-BDF6-47FF-83D5-D4DB4F4553A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ECE9E5-E25D-412F-AB6B-C80377F2F03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34839A8-7A03-456A-8C45-F76C9F253456}">
      <dgm:prSet phldrT="[Text]" custT="1"/>
      <dgm:spPr/>
      <dgm:t>
        <a:bodyPr/>
        <a:lstStyle/>
        <a:p>
          <a:r>
            <a:rPr lang="en-US" sz="2800" b="1"/>
            <a:t>THỂ CHẾ</a:t>
          </a:r>
        </a:p>
      </dgm:t>
    </dgm:pt>
    <dgm:pt modelId="{AB02D548-DF75-48A6-88E1-86072D4745E1}" type="parTrans" cxnId="{75CC8122-1D96-4197-9923-210FDC999F15}">
      <dgm:prSet/>
      <dgm:spPr/>
      <dgm:t>
        <a:bodyPr/>
        <a:lstStyle/>
        <a:p>
          <a:endParaRPr lang="en-US"/>
        </a:p>
      </dgm:t>
    </dgm:pt>
    <dgm:pt modelId="{4A9DA700-BE4E-40C7-90E2-14E8E0A0C8C3}" type="sibTrans" cxnId="{75CC8122-1D96-4197-9923-210FDC999F15}">
      <dgm:prSet/>
      <dgm:spPr/>
      <dgm:t>
        <a:bodyPr/>
        <a:lstStyle/>
        <a:p>
          <a:endParaRPr lang="en-US"/>
        </a:p>
      </dgm:t>
    </dgm:pt>
    <dgm:pt modelId="{C80247FE-4F28-4371-8BD3-7BB15909720C}">
      <dgm:prSet phldrT="[Text]" custT="1"/>
      <dgm:spPr/>
      <dgm:t>
        <a:bodyPr/>
        <a:lstStyle/>
        <a:p>
          <a:r>
            <a:rPr lang="vi-VN" sz="4800"/>
            <a:t>quy tắc, luật pháp, bộ máy quản lý và cơ chế vận hành nhằm điều chỉnh các hoạt động của con người trong một chế độ xã hội.</a:t>
          </a:r>
          <a:endParaRPr lang="en-US" sz="4800"/>
        </a:p>
      </dgm:t>
    </dgm:pt>
    <dgm:pt modelId="{6CFE4214-62BE-4BDC-839E-C96135D471EC}" type="parTrans" cxnId="{38F11D3D-3A70-4F2F-83F6-39D7517083AB}">
      <dgm:prSet/>
      <dgm:spPr/>
      <dgm:t>
        <a:bodyPr/>
        <a:lstStyle/>
        <a:p>
          <a:endParaRPr lang="en-US"/>
        </a:p>
      </dgm:t>
    </dgm:pt>
    <dgm:pt modelId="{7B6BC928-5177-4EC1-9EDA-9B3EEAB0ACC6}" type="sibTrans" cxnId="{38F11D3D-3A70-4F2F-83F6-39D7517083AB}">
      <dgm:prSet/>
      <dgm:spPr/>
      <dgm:t>
        <a:bodyPr/>
        <a:lstStyle/>
        <a:p>
          <a:endParaRPr lang="en-US"/>
        </a:p>
      </dgm:t>
    </dgm:pt>
    <dgm:pt modelId="{7D6F5629-5EDA-40DB-B8ED-D89B9A832E1E}">
      <dgm:prSet phldrT="[Text]" custT="1"/>
      <dgm:spPr/>
      <dgm:t>
        <a:bodyPr/>
        <a:lstStyle/>
        <a:p>
          <a:r>
            <a:rPr lang="en-US" sz="2800" b="1"/>
            <a:t>THỂ CHẾ KINH TẾ</a:t>
          </a:r>
        </a:p>
      </dgm:t>
    </dgm:pt>
    <dgm:pt modelId="{59DA6CB3-B3B4-463B-86A6-F66E7ED2AFDE}" type="parTrans" cxnId="{16E56F60-E6D5-4869-A835-F13562E4E4DF}">
      <dgm:prSet/>
      <dgm:spPr/>
      <dgm:t>
        <a:bodyPr/>
        <a:lstStyle/>
        <a:p>
          <a:endParaRPr lang="en-US"/>
        </a:p>
      </dgm:t>
    </dgm:pt>
    <dgm:pt modelId="{A1D578D5-3ADE-4C82-AAE3-A63EDEF1BC68}" type="sibTrans" cxnId="{16E56F60-E6D5-4869-A835-F13562E4E4DF}">
      <dgm:prSet/>
      <dgm:spPr/>
      <dgm:t>
        <a:bodyPr/>
        <a:lstStyle/>
        <a:p>
          <a:endParaRPr lang="en-US"/>
        </a:p>
      </dgm:t>
    </dgm:pt>
    <dgm:pt modelId="{1ECC5F4A-3657-4638-9E06-6BFDC57FCEF5}">
      <dgm:prSet phldrT="[Text]" custT="1"/>
      <dgm:spPr/>
      <dgm:t>
        <a:bodyPr/>
        <a:lstStyle/>
        <a:p>
          <a:r>
            <a:rPr lang="vi-VN" sz="4400"/>
            <a:t>hệ thống quy tắc, luật pháp, bộ máy quản lý và cơ chế vận hành nhằm điều chỉnh hành vi của các chủ thể kinh tế, các hành vi sản xuất kinh doanh và các quan hệ kinh tế.</a:t>
          </a:r>
          <a:endParaRPr lang="en-US" sz="4400"/>
        </a:p>
      </dgm:t>
    </dgm:pt>
    <dgm:pt modelId="{73377823-7A6A-4D77-897F-E15D629DF039}" type="parTrans" cxnId="{7FDC1BF5-FB9A-4260-94F8-DB10873F2773}">
      <dgm:prSet/>
      <dgm:spPr/>
      <dgm:t>
        <a:bodyPr/>
        <a:lstStyle/>
        <a:p>
          <a:endParaRPr lang="en-US"/>
        </a:p>
      </dgm:t>
    </dgm:pt>
    <dgm:pt modelId="{297914F6-E607-4DA5-B16C-A92BB935AA51}" type="sibTrans" cxnId="{7FDC1BF5-FB9A-4260-94F8-DB10873F2773}">
      <dgm:prSet/>
      <dgm:spPr/>
      <dgm:t>
        <a:bodyPr/>
        <a:lstStyle/>
        <a:p>
          <a:endParaRPr lang="en-US"/>
        </a:p>
      </dgm:t>
    </dgm:pt>
    <dgm:pt modelId="{9E6AB4DB-4E61-4A75-9130-20B4D7971A52}">
      <dgm:prSet phldrT="[Text]"/>
      <dgm:spPr/>
      <dgm:t>
        <a:bodyPr/>
        <a:lstStyle/>
        <a:p>
          <a:r>
            <a:rPr lang="en-US" b="1"/>
            <a:t>THỂ CHẾ KTTT ĐỊNH HƯỚNG XHCN</a:t>
          </a:r>
        </a:p>
      </dgm:t>
    </dgm:pt>
    <dgm:pt modelId="{B267997D-92C2-460D-A032-FE9DACE86E70}" type="parTrans" cxnId="{74BE9AD8-A747-4002-965C-CBF2E96C613B}">
      <dgm:prSet/>
      <dgm:spPr/>
      <dgm:t>
        <a:bodyPr/>
        <a:lstStyle/>
        <a:p>
          <a:endParaRPr lang="en-US"/>
        </a:p>
      </dgm:t>
    </dgm:pt>
    <dgm:pt modelId="{1A4ADB23-9CB9-4F77-A4F8-EA22D2619C16}" type="sibTrans" cxnId="{74BE9AD8-A747-4002-965C-CBF2E96C613B}">
      <dgm:prSet/>
      <dgm:spPr/>
      <dgm:t>
        <a:bodyPr/>
        <a:lstStyle/>
        <a:p>
          <a:endParaRPr lang="en-US"/>
        </a:p>
      </dgm:t>
    </dgm:pt>
    <dgm:pt modelId="{67E1A85F-79C8-4492-AE81-422E95240D3D}">
      <dgm:prSet phldrT="[Text]" custT="1"/>
      <dgm:spPr/>
      <dgm:t>
        <a:bodyPr/>
        <a:lstStyle/>
        <a:p>
          <a:r>
            <a:rPr lang="vi-VN" sz="2800"/>
            <a:t>hệ thống đường lối, chủ trương chiến lược, hệ thống luật pháp, chính sách quy định xác lập cơ chế vận hành, điều chỉnh chức năng, hoạt động, mục tiêu, phương thức hoạt động, các quan hệ lợi ích của các tổ chức, các chủ thể kinh tế nhằm hướng tới xác lập đồng bộ các yếu tố thị trường, các loại thị trường hiện đại theo hướng góp phần thúc đẩy dân giàu, nước mạnh, dân chủ, công bằng, văn minh.</a:t>
          </a:r>
          <a:endParaRPr lang="en-US" sz="2800"/>
        </a:p>
      </dgm:t>
    </dgm:pt>
    <dgm:pt modelId="{D7C55FDC-7C55-4650-93B9-5F6DCBC4357A}" type="parTrans" cxnId="{CC99245A-5324-48B1-B28F-1CD6C10E8531}">
      <dgm:prSet/>
      <dgm:spPr/>
      <dgm:t>
        <a:bodyPr/>
        <a:lstStyle/>
        <a:p>
          <a:endParaRPr lang="en-US"/>
        </a:p>
      </dgm:t>
    </dgm:pt>
    <dgm:pt modelId="{90811A7F-4184-47F7-A46B-FEB31D5EB8E9}" type="sibTrans" cxnId="{CC99245A-5324-48B1-B28F-1CD6C10E8531}">
      <dgm:prSet/>
      <dgm:spPr/>
      <dgm:t>
        <a:bodyPr/>
        <a:lstStyle/>
        <a:p>
          <a:endParaRPr lang="en-US"/>
        </a:p>
      </dgm:t>
    </dgm:pt>
    <dgm:pt modelId="{39EB005F-4F58-4293-8618-D9737B9CE36B}" type="pres">
      <dgm:prSet presAssocID="{D5ECE9E5-E25D-412F-AB6B-C80377F2F036}" presName="Name0" presStyleCnt="0">
        <dgm:presLayoutVars>
          <dgm:dir/>
          <dgm:animLvl val="lvl"/>
          <dgm:resizeHandles val="exact"/>
        </dgm:presLayoutVars>
      </dgm:prSet>
      <dgm:spPr/>
    </dgm:pt>
    <dgm:pt modelId="{CDA61772-25A1-41A7-A7FD-13859E0635E1}" type="pres">
      <dgm:prSet presAssocID="{034839A8-7A03-456A-8C45-F76C9F253456}" presName="composite" presStyleCnt="0"/>
      <dgm:spPr/>
    </dgm:pt>
    <dgm:pt modelId="{A8504017-81C7-44E5-A376-7D5385FF4587}" type="pres">
      <dgm:prSet presAssocID="{034839A8-7A03-456A-8C45-F76C9F253456}" presName="parTx" presStyleLbl="alignNode1" presStyleIdx="0" presStyleCnt="3">
        <dgm:presLayoutVars>
          <dgm:chMax val="0"/>
          <dgm:chPref val="0"/>
          <dgm:bulletEnabled val="1"/>
        </dgm:presLayoutVars>
      </dgm:prSet>
      <dgm:spPr/>
    </dgm:pt>
    <dgm:pt modelId="{4C479158-1DB8-4185-893C-FE9288B92B86}" type="pres">
      <dgm:prSet presAssocID="{034839A8-7A03-456A-8C45-F76C9F253456}" presName="desTx" presStyleLbl="alignAccFollowNode1" presStyleIdx="0" presStyleCnt="3">
        <dgm:presLayoutVars>
          <dgm:bulletEnabled val="1"/>
        </dgm:presLayoutVars>
      </dgm:prSet>
      <dgm:spPr/>
    </dgm:pt>
    <dgm:pt modelId="{CD98CECA-C1E1-4A61-AC32-B226C667443C}" type="pres">
      <dgm:prSet presAssocID="{4A9DA700-BE4E-40C7-90E2-14E8E0A0C8C3}" presName="space" presStyleCnt="0"/>
      <dgm:spPr/>
    </dgm:pt>
    <dgm:pt modelId="{3AAEE674-4F6D-4F47-9272-A03E8EDCE399}" type="pres">
      <dgm:prSet presAssocID="{7D6F5629-5EDA-40DB-B8ED-D89B9A832E1E}" presName="composite" presStyleCnt="0"/>
      <dgm:spPr/>
    </dgm:pt>
    <dgm:pt modelId="{D351E4A8-D6D2-4E60-A1B2-B6FEDFDDA841}" type="pres">
      <dgm:prSet presAssocID="{7D6F5629-5EDA-40DB-B8ED-D89B9A832E1E}" presName="parTx" presStyleLbl="alignNode1" presStyleIdx="1" presStyleCnt="3">
        <dgm:presLayoutVars>
          <dgm:chMax val="0"/>
          <dgm:chPref val="0"/>
          <dgm:bulletEnabled val="1"/>
        </dgm:presLayoutVars>
      </dgm:prSet>
      <dgm:spPr/>
    </dgm:pt>
    <dgm:pt modelId="{607101AE-4DEA-4616-B32B-33F710D3E3E5}" type="pres">
      <dgm:prSet presAssocID="{7D6F5629-5EDA-40DB-B8ED-D89B9A832E1E}" presName="desTx" presStyleLbl="alignAccFollowNode1" presStyleIdx="1" presStyleCnt="3">
        <dgm:presLayoutVars>
          <dgm:bulletEnabled val="1"/>
        </dgm:presLayoutVars>
      </dgm:prSet>
      <dgm:spPr/>
    </dgm:pt>
    <dgm:pt modelId="{663763B1-5911-4B1E-883A-54DA648D91DE}" type="pres">
      <dgm:prSet presAssocID="{A1D578D5-3ADE-4C82-AAE3-A63EDEF1BC68}" presName="space" presStyleCnt="0"/>
      <dgm:spPr/>
    </dgm:pt>
    <dgm:pt modelId="{B3D2A64A-F974-4810-BC42-2030E7FECAB0}" type="pres">
      <dgm:prSet presAssocID="{9E6AB4DB-4E61-4A75-9130-20B4D7971A52}" presName="composite" presStyleCnt="0"/>
      <dgm:spPr/>
    </dgm:pt>
    <dgm:pt modelId="{7E35DAE5-39F4-4B93-B874-099196B4CFE0}" type="pres">
      <dgm:prSet presAssocID="{9E6AB4DB-4E61-4A75-9130-20B4D7971A52}" presName="parTx" presStyleLbl="alignNode1" presStyleIdx="2" presStyleCnt="3">
        <dgm:presLayoutVars>
          <dgm:chMax val="0"/>
          <dgm:chPref val="0"/>
          <dgm:bulletEnabled val="1"/>
        </dgm:presLayoutVars>
      </dgm:prSet>
      <dgm:spPr/>
    </dgm:pt>
    <dgm:pt modelId="{00F63EF8-2C8A-4A50-A336-FD4A2FDD0AEC}" type="pres">
      <dgm:prSet presAssocID="{9E6AB4DB-4E61-4A75-9130-20B4D7971A52}" presName="desTx" presStyleLbl="alignAccFollowNode1" presStyleIdx="2" presStyleCnt="3">
        <dgm:presLayoutVars>
          <dgm:bulletEnabled val="1"/>
        </dgm:presLayoutVars>
      </dgm:prSet>
      <dgm:spPr/>
    </dgm:pt>
  </dgm:ptLst>
  <dgm:cxnLst>
    <dgm:cxn modelId="{50113D06-A625-46E8-8A1A-C158DA4BCE16}" type="presOf" srcId="{7D6F5629-5EDA-40DB-B8ED-D89B9A832E1E}" destId="{D351E4A8-D6D2-4E60-A1B2-B6FEDFDDA841}" srcOrd="0" destOrd="0" presId="urn:microsoft.com/office/officeart/2005/8/layout/hList1"/>
    <dgm:cxn modelId="{75CC8122-1D96-4197-9923-210FDC999F15}" srcId="{D5ECE9E5-E25D-412F-AB6B-C80377F2F036}" destId="{034839A8-7A03-456A-8C45-F76C9F253456}" srcOrd="0" destOrd="0" parTransId="{AB02D548-DF75-48A6-88E1-86072D4745E1}" sibTransId="{4A9DA700-BE4E-40C7-90E2-14E8E0A0C8C3}"/>
    <dgm:cxn modelId="{8E085F25-A176-4E27-B769-20F66FD3F2AB}" type="presOf" srcId="{9E6AB4DB-4E61-4A75-9130-20B4D7971A52}" destId="{7E35DAE5-39F4-4B93-B874-099196B4CFE0}" srcOrd="0" destOrd="0" presId="urn:microsoft.com/office/officeart/2005/8/layout/hList1"/>
    <dgm:cxn modelId="{4CFB4437-7702-4D18-A351-D234D475AFA8}" type="presOf" srcId="{67E1A85F-79C8-4492-AE81-422E95240D3D}" destId="{00F63EF8-2C8A-4A50-A336-FD4A2FDD0AEC}" srcOrd="0" destOrd="0" presId="urn:microsoft.com/office/officeart/2005/8/layout/hList1"/>
    <dgm:cxn modelId="{38F11D3D-3A70-4F2F-83F6-39D7517083AB}" srcId="{034839A8-7A03-456A-8C45-F76C9F253456}" destId="{C80247FE-4F28-4371-8BD3-7BB15909720C}" srcOrd="0" destOrd="0" parTransId="{6CFE4214-62BE-4BDC-839E-C96135D471EC}" sibTransId="{7B6BC928-5177-4EC1-9EDA-9B3EEAB0ACC6}"/>
    <dgm:cxn modelId="{CCD51A3E-427C-4F3B-B03F-6E4974A50E63}" type="presOf" srcId="{034839A8-7A03-456A-8C45-F76C9F253456}" destId="{A8504017-81C7-44E5-A376-7D5385FF4587}" srcOrd="0" destOrd="0" presId="urn:microsoft.com/office/officeart/2005/8/layout/hList1"/>
    <dgm:cxn modelId="{16E56F60-E6D5-4869-A835-F13562E4E4DF}" srcId="{D5ECE9E5-E25D-412F-AB6B-C80377F2F036}" destId="{7D6F5629-5EDA-40DB-B8ED-D89B9A832E1E}" srcOrd="1" destOrd="0" parTransId="{59DA6CB3-B3B4-463B-86A6-F66E7ED2AFDE}" sibTransId="{A1D578D5-3ADE-4C82-AAE3-A63EDEF1BC68}"/>
    <dgm:cxn modelId="{046F1B70-AEBA-42D3-85FB-0BB7627BB331}" type="presOf" srcId="{D5ECE9E5-E25D-412F-AB6B-C80377F2F036}" destId="{39EB005F-4F58-4293-8618-D9737B9CE36B}" srcOrd="0" destOrd="0" presId="urn:microsoft.com/office/officeart/2005/8/layout/hList1"/>
    <dgm:cxn modelId="{507F165A-B5DA-4CC9-8238-CF59DC195E0E}" type="presOf" srcId="{C80247FE-4F28-4371-8BD3-7BB15909720C}" destId="{4C479158-1DB8-4185-893C-FE9288B92B86}" srcOrd="0" destOrd="0" presId="urn:microsoft.com/office/officeart/2005/8/layout/hList1"/>
    <dgm:cxn modelId="{CC99245A-5324-48B1-B28F-1CD6C10E8531}" srcId="{9E6AB4DB-4E61-4A75-9130-20B4D7971A52}" destId="{67E1A85F-79C8-4492-AE81-422E95240D3D}" srcOrd="0" destOrd="0" parTransId="{D7C55FDC-7C55-4650-93B9-5F6DCBC4357A}" sibTransId="{90811A7F-4184-47F7-A46B-FEB31D5EB8E9}"/>
    <dgm:cxn modelId="{74BE9AD8-A747-4002-965C-CBF2E96C613B}" srcId="{D5ECE9E5-E25D-412F-AB6B-C80377F2F036}" destId="{9E6AB4DB-4E61-4A75-9130-20B4D7971A52}" srcOrd="2" destOrd="0" parTransId="{B267997D-92C2-460D-A032-FE9DACE86E70}" sibTransId="{1A4ADB23-9CB9-4F77-A4F8-EA22D2619C16}"/>
    <dgm:cxn modelId="{F13DCFE8-AFB5-4E03-99B1-85174DF51AE2}" type="presOf" srcId="{1ECC5F4A-3657-4638-9E06-6BFDC57FCEF5}" destId="{607101AE-4DEA-4616-B32B-33F710D3E3E5}" srcOrd="0" destOrd="0" presId="urn:microsoft.com/office/officeart/2005/8/layout/hList1"/>
    <dgm:cxn modelId="{7FDC1BF5-FB9A-4260-94F8-DB10873F2773}" srcId="{7D6F5629-5EDA-40DB-B8ED-D89B9A832E1E}" destId="{1ECC5F4A-3657-4638-9E06-6BFDC57FCEF5}" srcOrd="0" destOrd="0" parTransId="{73377823-7A6A-4D77-897F-E15D629DF039}" sibTransId="{297914F6-E607-4DA5-B16C-A92BB935AA51}"/>
    <dgm:cxn modelId="{6DE6261C-E92A-402B-87F2-BEE6BCE1F6D0}" type="presParOf" srcId="{39EB005F-4F58-4293-8618-D9737B9CE36B}" destId="{CDA61772-25A1-41A7-A7FD-13859E0635E1}" srcOrd="0" destOrd="0" presId="urn:microsoft.com/office/officeart/2005/8/layout/hList1"/>
    <dgm:cxn modelId="{394B0869-C6D4-433E-9B87-C856BA1C7E7A}" type="presParOf" srcId="{CDA61772-25A1-41A7-A7FD-13859E0635E1}" destId="{A8504017-81C7-44E5-A376-7D5385FF4587}" srcOrd="0" destOrd="0" presId="urn:microsoft.com/office/officeart/2005/8/layout/hList1"/>
    <dgm:cxn modelId="{7494DF29-9289-4921-9383-98C3D8AADB5E}" type="presParOf" srcId="{CDA61772-25A1-41A7-A7FD-13859E0635E1}" destId="{4C479158-1DB8-4185-893C-FE9288B92B86}" srcOrd="1" destOrd="0" presId="urn:microsoft.com/office/officeart/2005/8/layout/hList1"/>
    <dgm:cxn modelId="{2095C970-1C3F-42D1-BA3E-D1BBB0CA498E}" type="presParOf" srcId="{39EB005F-4F58-4293-8618-D9737B9CE36B}" destId="{CD98CECA-C1E1-4A61-AC32-B226C667443C}" srcOrd="1" destOrd="0" presId="urn:microsoft.com/office/officeart/2005/8/layout/hList1"/>
    <dgm:cxn modelId="{3FF56E5D-F574-492C-914E-97D8828493A4}" type="presParOf" srcId="{39EB005F-4F58-4293-8618-D9737B9CE36B}" destId="{3AAEE674-4F6D-4F47-9272-A03E8EDCE399}" srcOrd="2" destOrd="0" presId="urn:microsoft.com/office/officeart/2005/8/layout/hList1"/>
    <dgm:cxn modelId="{5DC5F6CA-0A51-4764-98B7-2346B549A1EE}" type="presParOf" srcId="{3AAEE674-4F6D-4F47-9272-A03E8EDCE399}" destId="{D351E4A8-D6D2-4E60-A1B2-B6FEDFDDA841}" srcOrd="0" destOrd="0" presId="urn:microsoft.com/office/officeart/2005/8/layout/hList1"/>
    <dgm:cxn modelId="{AF62798F-ED26-4FA2-8B3D-CDAF70B28578}" type="presParOf" srcId="{3AAEE674-4F6D-4F47-9272-A03E8EDCE399}" destId="{607101AE-4DEA-4616-B32B-33F710D3E3E5}" srcOrd="1" destOrd="0" presId="urn:microsoft.com/office/officeart/2005/8/layout/hList1"/>
    <dgm:cxn modelId="{91AB77AA-714A-441C-B104-F8A1C363E56D}" type="presParOf" srcId="{39EB005F-4F58-4293-8618-D9737B9CE36B}" destId="{663763B1-5911-4B1E-883A-54DA648D91DE}" srcOrd="3" destOrd="0" presId="urn:microsoft.com/office/officeart/2005/8/layout/hList1"/>
    <dgm:cxn modelId="{4AC3BFB6-0C05-445B-AC80-74DD1B156A1C}" type="presParOf" srcId="{39EB005F-4F58-4293-8618-D9737B9CE36B}" destId="{B3D2A64A-F974-4810-BC42-2030E7FECAB0}" srcOrd="4" destOrd="0" presId="urn:microsoft.com/office/officeart/2005/8/layout/hList1"/>
    <dgm:cxn modelId="{F6D1FA19-05D8-40CC-9BD1-B09C67F7E071}" type="presParOf" srcId="{B3D2A64A-F974-4810-BC42-2030E7FECAB0}" destId="{7E35DAE5-39F4-4B93-B874-099196B4CFE0}" srcOrd="0" destOrd="0" presId="urn:microsoft.com/office/officeart/2005/8/layout/hList1"/>
    <dgm:cxn modelId="{46E1459A-77C7-4F4C-B059-8276FEFF9B9A}" type="presParOf" srcId="{B3D2A64A-F974-4810-BC42-2030E7FECAB0}" destId="{00F63EF8-2C8A-4A50-A336-FD4A2FDD0AE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2A0E10-EC69-4ED6-B5C9-F3513F19D5E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34F95C30-8307-487B-8449-4589D2431EB8}">
      <dgm:prSet phldrT="[Text]"/>
      <dgm:spPr/>
      <dgm:t>
        <a:bodyPr/>
        <a:lstStyle/>
        <a:p>
          <a:r>
            <a:rPr lang="en-US"/>
            <a:t>Thể chế KTTT định hướng XHCN</a:t>
          </a:r>
        </a:p>
      </dgm:t>
    </dgm:pt>
    <dgm:pt modelId="{691E1CE5-0289-4653-B43C-A17E7E5C392D}" type="parTrans" cxnId="{3FF86FD1-80CF-4B2C-9436-7A856D251209}">
      <dgm:prSet/>
      <dgm:spPr/>
      <dgm:t>
        <a:bodyPr/>
        <a:lstStyle/>
        <a:p>
          <a:endParaRPr lang="en-US"/>
        </a:p>
      </dgm:t>
    </dgm:pt>
    <dgm:pt modelId="{45A4AD79-6F77-4744-9D3E-5059EAFAB3A8}" type="sibTrans" cxnId="{3FF86FD1-80CF-4B2C-9436-7A856D251209}">
      <dgm:prSet/>
      <dgm:spPr/>
      <dgm:t>
        <a:bodyPr/>
        <a:lstStyle/>
        <a:p>
          <a:endParaRPr lang="en-US"/>
        </a:p>
      </dgm:t>
    </dgm:pt>
    <dgm:pt modelId="{6A135EF7-8938-4B28-ACE1-307C59C2809D}">
      <dgm:prSet phldrT="[Text]"/>
      <dgm:spPr/>
      <dgm:t>
        <a:bodyPr/>
        <a:lstStyle/>
        <a:p>
          <a:r>
            <a:rPr lang="en-US"/>
            <a:t>Chưa đồng bộ</a:t>
          </a:r>
        </a:p>
      </dgm:t>
    </dgm:pt>
    <dgm:pt modelId="{9558B989-36AA-41C1-A99F-708928372D39}" type="parTrans" cxnId="{769F0722-BF91-4D73-81BC-8E3A7188E9F2}">
      <dgm:prSet/>
      <dgm:spPr/>
      <dgm:t>
        <a:bodyPr/>
        <a:lstStyle/>
        <a:p>
          <a:endParaRPr lang="en-US"/>
        </a:p>
      </dgm:t>
    </dgm:pt>
    <dgm:pt modelId="{362AD8CA-22D4-4311-94F5-80BEBD973723}" type="sibTrans" cxnId="{769F0722-BF91-4D73-81BC-8E3A7188E9F2}">
      <dgm:prSet/>
      <dgm:spPr/>
      <dgm:t>
        <a:bodyPr/>
        <a:lstStyle/>
        <a:p>
          <a:endParaRPr lang="en-US"/>
        </a:p>
      </dgm:t>
    </dgm:pt>
    <dgm:pt modelId="{D029C868-3590-4383-B37D-5B784D5E1C88}">
      <dgm:prSet phldrT="[Text]"/>
      <dgm:spPr/>
      <dgm:t>
        <a:bodyPr/>
        <a:lstStyle/>
        <a:p>
          <a:r>
            <a:rPr lang="en-US"/>
            <a:t>Chưa đầy đủ</a:t>
          </a:r>
        </a:p>
      </dgm:t>
    </dgm:pt>
    <dgm:pt modelId="{53797335-5A08-40FB-8BFF-BB20610DDD05}" type="parTrans" cxnId="{068BFD40-44A7-4977-BFD2-BF3EA920E5B5}">
      <dgm:prSet/>
      <dgm:spPr/>
      <dgm:t>
        <a:bodyPr/>
        <a:lstStyle/>
        <a:p>
          <a:endParaRPr lang="en-US"/>
        </a:p>
      </dgm:t>
    </dgm:pt>
    <dgm:pt modelId="{9EBA38EE-7438-4385-BF05-95FCB02FFE94}" type="sibTrans" cxnId="{068BFD40-44A7-4977-BFD2-BF3EA920E5B5}">
      <dgm:prSet/>
      <dgm:spPr/>
      <dgm:t>
        <a:bodyPr/>
        <a:lstStyle/>
        <a:p>
          <a:endParaRPr lang="en-US"/>
        </a:p>
      </dgm:t>
    </dgm:pt>
    <dgm:pt modelId="{A6BB415A-EF21-4EAF-BDAF-3C07EC46EC62}">
      <dgm:prSet phldrT="[Text]"/>
      <dgm:spPr/>
      <dgm:t>
        <a:bodyPr/>
        <a:lstStyle/>
        <a:p>
          <a:r>
            <a:rPr lang="en-US"/>
            <a:t>Kém hiệu lực, hiệu quả</a:t>
          </a:r>
        </a:p>
      </dgm:t>
    </dgm:pt>
    <dgm:pt modelId="{85D3D773-373E-4B3D-BEF8-8F16C09326BA}" type="parTrans" cxnId="{B933D031-3BFA-4674-AAC8-8191BC49B511}">
      <dgm:prSet/>
      <dgm:spPr/>
      <dgm:t>
        <a:bodyPr/>
        <a:lstStyle/>
        <a:p>
          <a:endParaRPr lang="en-US"/>
        </a:p>
      </dgm:t>
    </dgm:pt>
    <dgm:pt modelId="{C295228F-D33C-4146-B7B5-6D9D7FDB3A16}" type="sibTrans" cxnId="{B933D031-3BFA-4674-AAC8-8191BC49B511}">
      <dgm:prSet/>
      <dgm:spPr/>
      <dgm:t>
        <a:bodyPr/>
        <a:lstStyle/>
        <a:p>
          <a:endParaRPr lang="en-US"/>
        </a:p>
      </dgm:t>
    </dgm:pt>
    <dgm:pt modelId="{A49C4C9D-0BEB-4914-A658-DC9EEAE7982E}" type="pres">
      <dgm:prSet presAssocID="{3D2A0E10-EC69-4ED6-B5C9-F3513F19D5E1}" presName="cycle" presStyleCnt="0">
        <dgm:presLayoutVars>
          <dgm:chMax val="1"/>
          <dgm:dir/>
          <dgm:animLvl val="ctr"/>
          <dgm:resizeHandles val="exact"/>
        </dgm:presLayoutVars>
      </dgm:prSet>
      <dgm:spPr/>
    </dgm:pt>
    <dgm:pt modelId="{40D83BB1-E271-4199-9428-0B4C4EE66259}" type="pres">
      <dgm:prSet presAssocID="{34F95C30-8307-487B-8449-4589D2431EB8}" presName="centerShape" presStyleLbl="node0" presStyleIdx="0" presStyleCnt="1" custLinFactNeighborY="538"/>
      <dgm:spPr/>
    </dgm:pt>
    <dgm:pt modelId="{986A432E-DC22-43E0-8F07-34044033FE68}" type="pres">
      <dgm:prSet presAssocID="{9558B989-36AA-41C1-A99F-708928372D39}" presName="parTrans" presStyleLbl="bgSibTrans2D1" presStyleIdx="0" presStyleCnt="3"/>
      <dgm:spPr/>
    </dgm:pt>
    <dgm:pt modelId="{DCF95C60-9193-4E5D-A4C2-C221CAADB9FB}" type="pres">
      <dgm:prSet presAssocID="{6A135EF7-8938-4B28-ACE1-307C59C2809D}" presName="node" presStyleLbl="node1" presStyleIdx="0" presStyleCnt="3">
        <dgm:presLayoutVars>
          <dgm:bulletEnabled val="1"/>
        </dgm:presLayoutVars>
      </dgm:prSet>
      <dgm:spPr/>
    </dgm:pt>
    <dgm:pt modelId="{962638D8-A673-4F8A-88CD-25F722867725}" type="pres">
      <dgm:prSet presAssocID="{53797335-5A08-40FB-8BFF-BB20610DDD05}" presName="parTrans" presStyleLbl="bgSibTrans2D1" presStyleIdx="1" presStyleCnt="3"/>
      <dgm:spPr/>
    </dgm:pt>
    <dgm:pt modelId="{4C435CE4-7C43-4B3F-A06C-D1970CCAAF27}" type="pres">
      <dgm:prSet presAssocID="{D029C868-3590-4383-B37D-5B784D5E1C88}" presName="node" presStyleLbl="node1" presStyleIdx="1" presStyleCnt="3">
        <dgm:presLayoutVars>
          <dgm:bulletEnabled val="1"/>
        </dgm:presLayoutVars>
      </dgm:prSet>
      <dgm:spPr/>
    </dgm:pt>
    <dgm:pt modelId="{88953C3E-738F-4F82-9C88-46C635C46CAA}" type="pres">
      <dgm:prSet presAssocID="{85D3D773-373E-4B3D-BEF8-8F16C09326BA}" presName="parTrans" presStyleLbl="bgSibTrans2D1" presStyleIdx="2" presStyleCnt="3"/>
      <dgm:spPr/>
    </dgm:pt>
    <dgm:pt modelId="{23F46158-88BF-49A8-86A7-4960E6296376}" type="pres">
      <dgm:prSet presAssocID="{A6BB415A-EF21-4EAF-BDAF-3C07EC46EC62}" presName="node" presStyleLbl="node1" presStyleIdx="2" presStyleCnt="3">
        <dgm:presLayoutVars>
          <dgm:bulletEnabled val="1"/>
        </dgm:presLayoutVars>
      </dgm:prSet>
      <dgm:spPr/>
    </dgm:pt>
  </dgm:ptLst>
  <dgm:cxnLst>
    <dgm:cxn modelId="{DB539210-6C5F-4072-86C1-5E6C3CA323A5}" type="presOf" srcId="{3D2A0E10-EC69-4ED6-B5C9-F3513F19D5E1}" destId="{A49C4C9D-0BEB-4914-A658-DC9EEAE7982E}" srcOrd="0" destOrd="0" presId="urn:microsoft.com/office/officeart/2005/8/layout/radial4"/>
    <dgm:cxn modelId="{769F0722-BF91-4D73-81BC-8E3A7188E9F2}" srcId="{34F95C30-8307-487B-8449-4589D2431EB8}" destId="{6A135EF7-8938-4B28-ACE1-307C59C2809D}" srcOrd="0" destOrd="0" parTransId="{9558B989-36AA-41C1-A99F-708928372D39}" sibTransId="{362AD8CA-22D4-4311-94F5-80BEBD973723}"/>
    <dgm:cxn modelId="{B933D031-3BFA-4674-AAC8-8191BC49B511}" srcId="{34F95C30-8307-487B-8449-4589D2431EB8}" destId="{A6BB415A-EF21-4EAF-BDAF-3C07EC46EC62}" srcOrd="2" destOrd="0" parTransId="{85D3D773-373E-4B3D-BEF8-8F16C09326BA}" sibTransId="{C295228F-D33C-4146-B7B5-6D9D7FDB3A16}"/>
    <dgm:cxn modelId="{0C266738-788F-4E68-A868-689295A0CB09}" type="presOf" srcId="{6A135EF7-8938-4B28-ACE1-307C59C2809D}" destId="{DCF95C60-9193-4E5D-A4C2-C221CAADB9FB}" srcOrd="0" destOrd="0" presId="urn:microsoft.com/office/officeart/2005/8/layout/radial4"/>
    <dgm:cxn modelId="{068BFD40-44A7-4977-BFD2-BF3EA920E5B5}" srcId="{34F95C30-8307-487B-8449-4589D2431EB8}" destId="{D029C868-3590-4383-B37D-5B784D5E1C88}" srcOrd="1" destOrd="0" parTransId="{53797335-5A08-40FB-8BFF-BB20610DDD05}" sibTransId="{9EBA38EE-7438-4385-BF05-95FCB02FFE94}"/>
    <dgm:cxn modelId="{CCD6DD67-97E4-4808-AA60-119BA9EBF752}" type="presOf" srcId="{A6BB415A-EF21-4EAF-BDAF-3C07EC46EC62}" destId="{23F46158-88BF-49A8-86A7-4960E6296376}" srcOrd="0" destOrd="0" presId="urn:microsoft.com/office/officeart/2005/8/layout/radial4"/>
    <dgm:cxn modelId="{E8D15972-A04A-467D-8FA5-F05C1114329B}" type="presOf" srcId="{D029C868-3590-4383-B37D-5B784D5E1C88}" destId="{4C435CE4-7C43-4B3F-A06C-D1970CCAAF27}" srcOrd="0" destOrd="0" presId="urn:microsoft.com/office/officeart/2005/8/layout/radial4"/>
    <dgm:cxn modelId="{08924988-A9D0-405D-A74A-879F0348A7F3}" type="presOf" srcId="{34F95C30-8307-487B-8449-4589D2431EB8}" destId="{40D83BB1-E271-4199-9428-0B4C4EE66259}" srcOrd="0" destOrd="0" presId="urn:microsoft.com/office/officeart/2005/8/layout/radial4"/>
    <dgm:cxn modelId="{857F5C94-5CD4-4CEE-ACA4-E1C8C72F9169}" type="presOf" srcId="{53797335-5A08-40FB-8BFF-BB20610DDD05}" destId="{962638D8-A673-4F8A-88CD-25F722867725}" srcOrd="0" destOrd="0" presId="urn:microsoft.com/office/officeart/2005/8/layout/radial4"/>
    <dgm:cxn modelId="{87F3A9A8-AE31-41BB-873D-21B0C1A07447}" type="presOf" srcId="{9558B989-36AA-41C1-A99F-708928372D39}" destId="{986A432E-DC22-43E0-8F07-34044033FE68}" srcOrd="0" destOrd="0" presId="urn:microsoft.com/office/officeart/2005/8/layout/radial4"/>
    <dgm:cxn modelId="{3FF86FD1-80CF-4B2C-9436-7A856D251209}" srcId="{3D2A0E10-EC69-4ED6-B5C9-F3513F19D5E1}" destId="{34F95C30-8307-487B-8449-4589D2431EB8}" srcOrd="0" destOrd="0" parTransId="{691E1CE5-0289-4653-B43C-A17E7E5C392D}" sibTransId="{45A4AD79-6F77-4744-9D3E-5059EAFAB3A8}"/>
    <dgm:cxn modelId="{E93FECE9-D3EE-4541-8E30-71F28E1D9C1E}" type="presOf" srcId="{85D3D773-373E-4B3D-BEF8-8F16C09326BA}" destId="{88953C3E-738F-4F82-9C88-46C635C46CAA}" srcOrd="0" destOrd="0" presId="urn:microsoft.com/office/officeart/2005/8/layout/radial4"/>
    <dgm:cxn modelId="{5B62A9ED-FDC5-4959-8EEE-4EB404D59CB0}" type="presParOf" srcId="{A49C4C9D-0BEB-4914-A658-DC9EEAE7982E}" destId="{40D83BB1-E271-4199-9428-0B4C4EE66259}" srcOrd="0" destOrd="0" presId="urn:microsoft.com/office/officeart/2005/8/layout/radial4"/>
    <dgm:cxn modelId="{9FC288CD-B1D9-4226-B7FA-C95B07228FA2}" type="presParOf" srcId="{A49C4C9D-0BEB-4914-A658-DC9EEAE7982E}" destId="{986A432E-DC22-43E0-8F07-34044033FE68}" srcOrd="1" destOrd="0" presId="urn:microsoft.com/office/officeart/2005/8/layout/radial4"/>
    <dgm:cxn modelId="{5DD6E9C3-1BE1-4E07-85BC-56D958F1D04C}" type="presParOf" srcId="{A49C4C9D-0BEB-4914-A658-DC9EEAE7982E}" destId="{DCF95C60-9193-4E5D-A4C2-C221CAADB9FB}" srcOrd="2" destOrd="0" presId="urn:microsoft.com/office/officeart/2005/8/layout/radial4"/>
    <dgm:cxn modelId="{D71A3E66-8D15-4AF0-A28D-C677F8CB2579}" type="presParOf" srcId="{A49C4C9D-0BEB-4914-A658-DC9EEAE7982E}" destId="{962638D8-A673-4F8A-88CD-25F722867725}" srcOrd="3" destOrd="0" presId="urn:microsoft.com/office/officeart/2005/8/layout/radial4"/>
    <dgm:cxn modelId="{2D1A7ED0-91AE-4AB8-B456-4590FF0F374E}" type="presParOf" srcId="{A49C4C9D-0BEB-4914-A658-DC9EEAE7982E}" destId="{4C435CE4-7C43-4B3F-A06C-D1970CCAAF27}" srcOrd="4" destOrd="0" presId="urn:microsoft.com/office/officeart/2005/8/layout/radial4"/>
    <dgm:cxn modelId="{A3366A28-929C-4C7B-91A4-5FC79DC72C2D}" type="presParOf" srcId="{A49C4C9D-0BEB-4914-A658-DC9EEAE7982E}" destId="{88953C3E-738F-4F82-9C88-46C635C46CAA}" srcOrd="5" destOrd="0" presId="urn:microsoft.com/office/officeart/2005/8/layout/radial4"/>
    <dgm:cxn modelId="{4AF02CA4-2C68-4425-8D7D-344C8B939C3F}" type="presParOf" srcId="{A49C4C9D-0BEB-4914-A658-DC9EEAE7982E}" destId="{23F46158-88BF-49A8-86A7-4960E6296376}"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2A298E-75F7-41F1-8FAE-5E5E656F7B1C}"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9EEC44C-4368-4B30-BDF2-37015A51D099}">
      <dgm:prSet phldrT="[Text]" custT="1"/>
      <dgm:spPr/>
      <dgm:t>
        <a:bodyPr/>
        <a:lstStyle/>
        <a:p>
          <a:pPr algn="ctr"/>
          <a:r>
            <a:rPr lang="en-US" sz="4800" b="1"/>
            <a:t>XÃ HỘI</a:t>
          </a:r>
        </a:p>
      </dgm:t>
    </dgm:pt>
    <dgm:pt modelId="{5167718E-F8E4-4F66-B7A5-7557CF9564BD}" type="parTrans" cxnId="{AC586C5E-DDC4-4689-8D4F-785A9216E09F}">
      <dgm:prSet/>
      <dgm:spPr/>
      <dgm:t>
        <a:bodyPr/>
        <a:lstStyle/>
        <a:p>
          <a:pPr algn="ctr"/>
          <a:endParaRPr lang="en-US"/>
        </a:p>
      </dgm:t>
    </dgm:pt>
    <dgm:pt modelId="{D86121A8-8BAF-4224-84BE-F64736FEE052}" type="sibTrans" cxnId="{AC586C5E-DDC4-4689-8D4F-785A9216E09F}">
      <dgm:prSet/>
      <dgm:spPr/>
      <dgm:t>
        <a:bodyPr/>
        <a:lstStyle/>
        <a:p>
          <a:pPr algn="ctr"/>
          <a:endParaRPr lang="en-US"/>
        </a:p>
      </dgm:t>
    </dgm:pt>
    <dgm:pt modelId="{33BB1319-ECDB-4B39-9D66-4ADECC4B76F5}">
      <dgm:prSet phldrT="[Text]" custT="1"/>
      <dgm:spPr/>
      <dgm:t>
        <a:bodyPr/>
        <a:lstStyle/>
        <a:p>
          <a:pPr algn="ctr"/>
          <a:r>
            <a:rPr lang="en-US" sz="4800" b="1"/>
            <a:t>TẬP THỂ</a:t>
          </a:r>
        </a:p>
      </dgm:t>
    </dgm:pt>
    <dgm:pt modelId="{CE5BAD6D-145E-4360-A14E-5575B8A31A11}" type="parTrans" cxnId="{BD139777-8C8D-4597-B6F1-A021B437E3BD}">
      <dgm:prSet/>
      <dgm:spPr/>
      <dgm:t>
        <a:bodyPr/>
        <a:lstStyle/>
        <a:p>
          <a:pPr algn="ctr"/>
          <a:endParaRPr lang="en-US"/>
        </a:p>
      </dgm:t>
    </dgm:pt>
    <dgm:pt modelId="{FE882AED-F587-4013-9012-06F68CBD17D9}" type="sibTrans" cxnId="{BD139777-8C8D-4597-B6F1-A021B437E3BD}">
      <dgm:prSet/>
      <dgm:spPr/>
      <dgm:t>
        <a:bodyPr/>
        <a:lstStyle/>
        <a:p>
          <a:pPr algn="ctr"/>
          <a:endParaRPr lang="en-US"/>
        </a:p>
      </dgm:t>
    </dgm:pt>
    <dgm:pt modelId="{4C18D9EA-E414-47C7-8031-D362F148237D}">
      <dgm:prSet phldrT="[Text]" custT="1"/>
      <dgm:spPr/>
      <dgm:t>
        <a:bodyPr/>
        <a:lstStyle/>
        <a:p>
          <a:pPr algn="ctr"/>
          <a:r>
            <a:rPr lang="en-US" sz="3600" b="1"/>
            <a:t>CÁ NHÂN NGƯỜI SXKD</a:t>
          </a:r>
        </a:p>
      </dgm:t>
    </dgm:pt>
    <dgm:pt modelId="{132107C2-29BB-4E6D-A39D-F4AC6A3DA0DF}" type="parTrans" cxnId="{1B66462C-A820-4BA7-B8D5-F724F4563CFB}">
      <dgm:prSet/>
      <dgm:spPr/>
      <dgm:t>
        <a:bodyPr/>
        <a:lstStyle/>
        <a:p>
          <a:pPr algn="ctr"/>
          <a:endParaRPr lang="en-US"/>
        </a:p>
      </dgm:t>
    </dgm:pt>
    <dgm:pt modelId="{67899E28-A981-433D-927D-0C5E9FC47630}" type="sibTrans" cxnId="{1B66462C-A820-4BA7-B8D5-F724F4563CFB}">
      <dgm:prSet/>
      <dgm:spPr/>
      <dgm:t>
        <a:bodyPr/>
        <a:lstStyle/>
        <a:p>
          <a:pPr algn="ctr"/>
          <a:endParaRPr lang="en-US"/>
        </a:p>
      </dgm:t>
    </dgm:pt>
    <dgm:pt modelId="{241CE001-45BE-41E2-A414-1BDDF9D35ECB}">
      <dgm:prSet phldrT="[Text]" custT="1"/>
      <dgm:spPr>
        <a:solidFill>
          <a:srgbClr val="FF0000"/>
        </a:solidFill>
      </dgm:spPr>
      <dgm:t>
        <a:bodyPr/>
        <a:lstStyle/>
        <a:p>
          <a:pPr algn="ctr"/>
          <a:r>
            <a:rPr lang="en-US" sz="3600" b="1"/>
            <a:t>CÁ NHÂN NGƯỜI LAO ĐỘNG</a:t>
          </a:r>
        </a:p>
      </dgm:t>
    </dgm:pt>
    <dgm:pt modelId="{EC96E632-A5CD-4C1E-B16F-C43928494657}" type="parTrans" cxnId="{FFBDD8B9-F2E2-4A9F-9275-4AD8FE029816}">
      <dgm:prSet/>
      <dgm:spPr/>
      <dgm:t>
        <a:bodyPr/>
        <a:lstStyle/>
        <a:p>
          <a:pPr algn="ctr"/>
          <a:endParaRPr lang="en-US"/>
        </a:p>
      </dgm:t>
    </dgm:pt>
    <dgm:pt modelId="{FAF10619-E8B8-4738-860A-7E67FF1742B9}" type="sibTrans" cxnId="{FFBDD8B9-F2E2-4A9F-9275-4AD8FE029816}">
      <dgm:prSet/>
      <dgm:spPr/>
      <dgm:t>
        <a:bodyPr/>
        <a:lstStyle/>
        <a:p>
          <a:pPr algn="ctr"/>
          <a:endParaRPr lang="en-US"/>
        </a:p>
      </dgm:t>
    </dgm:pt>
    <dgm:pt modelId="{9C66C13C-13ED-42C6-816C-954F6B75425B}" type="pres">
      <dgm:prSet presAssocID="{462A298E-75F7-41F1-8FAE-5E5E656F7B1C}" presName="Name0" presStyleCnt="0">
        <dgm:presLayoutVars>
          <dgm:chMax val="7"/>
          <dgm:resizeHandles val="exact"/>
        </dgm:presLayoutVars>
      </dgm:prSet>
      <dgm:spPr/>
    </dgm:pt>
    <dgm:pt modelId="{4A03573B-DC39-444F-B13A-510A463DAE55}" type="pres">
      <dgm:prSet presAssocID="{462A298E-75F7-41F1-8FAE-5E5E656F7B1C}" presName="comp1" presStyleCnt="0"/>
      <dgm:spPr/>
    </dgm:pt>
    <dgm:pt modelId="{4B166089-EF68-4B92-B516-CAECAC060A26}" type="pres">
      <dgm:prSet presAssocID="{462A298E-75F7-41F1-8FAE-5E5E656F7B1C}" presName="circle1" presStyleLbl="node1" presStyleIdx="0" presStyleCnt="4" custScaleX="139688"/>
      <dgm:spPr/>
    </dgm:pt>
    <dgm:pt modelId="{D3BE0E03-39E2-4B1E-B898-0F4AE98939E2}" type="pres">
      <dgm:prSet presAssocID="{462A298E-75F7-41F1-8FAE-5E5E656F7B1C}" presName="c1text" presStyleLbl="node1" presStyleIdx="0" presStyleCnt="4">
        <dgm:presLayoutVars>
          <dgm:bulletEnabled val="1"/>
        </dgm:presLayoutVars>
      </dgm:prSet>
      <dgm:spPr/>
    </dgm:pt>
    <dgm:pt modelId="{AA05DDBB-3D7D-4951-8CF1-1DAC3F961E8A}" type="pres">
      <dgm:prSet presAssocID="{462A298E-75F7-41F1-8FAE-5E5E656F7B1C}" presName="comp2" presStyleCnt="0"/>
      <dgm:spPr/>
    </dgm:pt>
    <dgm:pt modelId="{9F6EB894-9156-4946-B4E9-8D855BC14CD2}" type="pres">
      <dgm:prSet presAssocID="{462A298E-75F7-41F1-8FAE-5E5E656F7B1C}" presName="circle2" presStyleLbl="node1" presStyleIdx="1" presStyleCnt="4" custScaleX="139688"/>
      <dgm:spPr/>
    </dgm:pt>
    <dgm:pt modelId="{72B58646-49DF-45D9-9166-FE006FB4633C}" type="pres">
      <dgm:prSet presAssocID="{462A298E-75F7-41F1-8FAE-5E5E656F7B1C}" presName="c2text" presStyleLbl="node1" presStyleIdx="1" presStyleCnt="4">
        <dgm:presLayoutVars>
          <dgm:bulletEnabled val="1"/>
        </dgm:presLayoutVars>
      </dgm:prSet>
      <dgm:spPr/>
    </dgm:pt>
    <dgm:pt modelId="{94A80DBF-5636-4442-AC06-4B4DFDE4DB1B}" type="pres">
      <dgm:prSet presAssocID="{462A298E-75F7-41F1-8FAE-5E5E656F7B1C}" presName="comp3" presStyleCnt="0"/>
      <dgm:spPr/>
    </dgm:pt>
    <dgm:pt modelId="{40EF2192-A500-41A4-A530-F7A9F40E3DF4}" type="pres">
      <dgm:prSet presAssocID="{462A298E-75F7-41F1-8FAE-5E5E656F7B1C}" presName="circle3" presStyleLbl="node1" presStyleIdx="2" presStyleCnt="4" custScaleX="139686"/>
      <dgm:spPr/>
    </dgm:pt>
    <dgm:pt modelId="{16856EE2-D3BC-401A-8318-4A0A8698AEF1}" type="pres">
      <dgm:prSet presAssocID="{462A298E-75F7-41F1-8FAE-5E5E656F7B1C}" presName="c3text" presStyleLbl="node1" presStyleIdx="2" presStyleCnt="4">
        <dgm:presLayoutVars>
          <dgm:bulletEnabled val="1"/>
        </dgm:presLayoutVars>
      </dgm:prSet>
      <dgm:spPr/>
    </dgm:pt>
    <dgm:pt modelId="{5CA31073-53CA-4417-AB9D-8981DFB7D5E2}" type="pres">
      <dgm:prSet presAssocID="{462A298E-75F7-41F1-8FAE-5E5E656F7B1C}" presName="comp4" presStyleCnt="0"/>
      <dgm:spPr/>
    </dgm:pt>
    <dgm:pt modelId="{B7134CEE-CCB9-48F9-9412-A81EBA23D2C1}" type="pres">
      <dgm:prSet presAssocID="{462A298E-75F7-41F1-8FAE-5E5E656F7B1C}" presName="circle4" presStyleLbl="node1" presStyleIdx="3" presStyleCnt="4" custScaleX="139688"/>
      <dgm:spPr/>
    </dgm:pt>
    <dgm:pt modelId="{AFB92A1A-F9F8-420C-96B9-21DFA47A5F9E}" type="pres">
      <dgm:prSet presAssocID="{462A298E-75F7-41F1-8FAE-5E5E656F7B1C}" presName="c4text" presStyleLbl="node1" presStyleIdx="3" presStyleCnt="4">
        <dgm:presLayoutVars>
          <dgm:bulletEnabled val="1"/>
        </dgm:presLayoutVars>
      </dgm:prSet>
      <dgm:spPr/>
    </dgm:pt>
  </dgm:ptLst>
  <dgm:cxnLst>
    <dgm:cxn modelId="{91F0EA23-AF26-4D25-8DC6-78393AC9260A}" type="presOf" srcId="{33BB1319-ECDB-4B39-9D66-4ADECC4B76F5}" destId="{9F6EB894-9156-4946-B4E9-8D855BC14CD2}" srcOrd="0" destOrd="0" presId="urn:microsoft.com/office/officeart/2005/8/layout/venn2"/>
    <dgm:cxn modelId="{1B66462C-A820-4BA7-B8D5-F724F4563CFB}" srcId="{462A298E-75F7-41F1-8FAE-5E5E656F7B1C}" destId="{4C18D9EA-E414-47C7-8031-D362F148237D}" srcOrd="2" destOrd="0" parTransId="{132107C2-29BB-4E6D-A39D-F4AC6A3DA0DF}" sibTransId="{67899E28-A981-433D-927D-0C5E9FC47630}"/>
    <dgm:cxn modelId="{AFB34F2C-A483-42A0-9989-F56C4912B734}" type="presOf" srcId="{33BB1319-ECDB-4B39-9D66-4ADECC4B76F5}" destId="{72B58646-49DF-45D9-9166-FE006FB4633C}" srcOrd="1" destOrd="0" presId="urn:microsoft.com/office/officeart/2005/8/layout/venn2"/>
    <dgm:cxn modelId="{AC586C5E-DDC4-4689-8D4F-785A9216E09F}" srcId="{462A298E-75F7-41F1-8FAE-5E5E656F7B1C}" destId="{B9EEC44C-4368-4B30-BDF2-37015A51D099}" srcOrd="0" destOrd="0" parTransId="{5167718E-F8E4-4F66-B7A5-7557CF9564BD}" sibTransId="{D86121A8-8BAF-4224-84BE-F64736FEE052}"/>
    <dgm:cxn modelId="{86DB8346-7292-40CD-949F-5146A307E9BF}" type="presOf" srcId="{241CE001-45BE-41E2-A414-1BDDF9D35ECB}" destId="{B7134CEE-CCB9-48F9-9412-A81EBA23D2C1}" srcOrd="0" destOrd="0" presId="urn:microsoft.com/office/officeart/2005/8/layout/venn2"/>
    <dgm:cxn modelId="{BD139777-8C8D-4597-B6F1-A021B437E3BD}" srcId="{462A298E-75F7-41F1-8FAE-5E5E656F7B1C}" destId="{33BB1319-ECDB-4B39-9D66-4ADECC4B76F5}" srcOrd="1" destOrd="0" parTransId="{CE5BAD6D-145E-4360-A14E-5575B8A31A11}" sibTransId="{FE882AED-F587-4013-9012-06F68CBD17D9}"/>
    <dgm:cxn modelId="{F60D5783-ECD2-4E53-BF9D-3A50599E4AEF}" type="presOf" srcId="{241CE001-45BE-41E2-A414-1BDDF9D35ECB}" destId="{AFB92A1A-F9F8-420C-96B9-21DFA47A5F9E}" srcOrd="1" destOrd="0" presId="urn:microsoft.com/office/officeart/2005/8/layout/venn2"/>
    <dgm:cxn modelId="{16517F85-F1F1-4BF5-B01D-33C512CD24CB}" type="presOf" srcId="{462A298E-75F7-41F1-8FAE-5E5E656F7B1C}" destId="{9C66C13C-13ED-42C6-816C-954F6B75425B}" srcOrd="0" destOrd="0" presId="urn:microsoft.com/office/officeart/2005/8/layout/venn2"/>
    <dgm:cxn modelId="{FFBDD8B9-F2E2-4A9F-9275-4AD8FE029816}" srcId="{462A298E-75F7-41F1-8FAE-5E5E656F7B1C}" destId="{241CE001-45BE-41E2-A414-1BDDF9D35ECB}" srcOrd="3" destOrd="0" parTransId="{EC96E632-A5CD-4C1E-B16F-C43928494657}" sibTransId="{FAF10619-E8B8-4738-860A-7E67FF1742B9}"/>
    <dgm:cxn modelId="{E28038CA-26C3-4FDA-809A-0EE2A7CC5022}" type="presOf" srcId="{4C18D9EA-E414-47C7-8031-D362F148237D}" destId="{40EF2192-A500-41A4-A530-F7A9F40E3DF4}" srcOrd="0" destOrd="0" presId="urn:microsoft.com/office/officeart/2005/8/layout/venn2"/>
    <dgm:cxn modelId="{11DDE9D4-7F15-44FA-9FFC-5593AD802DE0}" type="presOf" srcId="{B9EEC44C-4368-4B30-BDF2-37015A51D099}" destId="{D3BE0E03-39E2-4B1E-B898-0F4AE98939E2}" srcOrd="1" destOrd="0" presId="urn:microsoft.com/office/officeart/2005/8/layout/venn2"/>
    <dgm:cxn modelId="{C016F4F3-A19B-4647-A1D7-008283E91984}" type="presOf" srcId="{B9EEC44C-4368-4B30-BDF2-37015A51D099}" destId="{4B166089-EF68-4B92-B516-CAECAC060A26}" srcOrd="0" destOrd="0" presId="urn:microsoft.com/office/officeart/2005/8/layout/venn2"/>
    <dgm:cxn modelId="{9B4AEBFE-5BE7-4786-91A2-975CC182821D}" type="presOf" srcId="{4C18D9EA-E414-47C7-8031-D362F148237D}" destId="{16856EE2-D3BC-401A-8318-4A0A8698AEF1}" srcOrd="1" destOrd="0" presId="urn:microsoft.com/office/officeart/2005/8/layout/venn2"/>
    <dgm:cxn modelId="{788C54A1-4802-4AD6-BFFB-50A15E1EAE93}" type="presParOf" srcId="{9C66C13C-13ED-42C6-816C-954F6B75425B}" destId="{4A03573B-DC39-444F-B13A-510A463DAE55}" srcOrd="0" destOrd="0" presId="urn:microsoft.com/office/officeart/2005/8/layout/venn2"/>
    <dgm:cxn modelId="{61ABA412-122C-476C-9A63-EF683FFCFE3B}" type="presParOf" srcId="{4A03573B-DC39-444F-B13A-510A463DAE55}" destId="{4B166089-EF68-4B92-B516-CAECAC060A26}" srcOrd="0" destOrd="0" presId="urn:microsoft.com/office/officeart/2005/8/layout/venn2"/>
    <dgm:cxn modelId="{681EB0A4-2D86-4BCB-88FD-2CBFB84A8263}" type="presParOf" srcId="{4A03573B-DC39-444F-B13A-510A463DAE55}" destId="{D3BE0E03-39E2-4B1E-B898-0F4AE98939E2}" srcOrd="1" destOrd="0" presId="urn:microsoft.com/office/officeart/2005/8/layout/venn2"/>
    <dgm:cxn modelId="{688E2281-5272-40F1-81B7-94096451602C}" type="presParOf" srcId="{9C66C13C-13ED-42C6-816C-954F6B75425B}" destId="{AA05DDBB-3D7D-4951-8CF1-1DAC3F961E8A}" srcOrd="1" destOrd="0" presId="urn:microsoft.com/office/officeart/2005/8/layout/venn2"/>
    <dgm:cxn modelId="{958CC819-28A5-4112-AD0E-1D734AECE7EE}" type="presParOf" srcId="{AA05DDBB-3D7D-4951-8CF1-1DAC3F961E8A}" destId="{9F6EB894-9156-4946-B4E9-8D855BC14CD2}" srcOrd="0" destOrd="0" presId="urn:microsoft.com/office/officeart/2005/8/layout/venn2"/>
    <dgm:cxn modelId="{D44E8414-05E0-42FB-85FB-34C02EFF3FC3}" type="presParOf" srcId="{AA05DDBB-3D7D-4951-8CF1-1DAC3F961E8A}" destId="{72B58646-49DF-45D9-9166-FE006FB4633C}" srcOrd="1" destOrd="0" presId="urn:microsoft.com/office/officeart/2005/8/layout/venn2"/>
    <dgm:cxn modelId="{FFC2C3AB-BABA-47FB-9B7D-52D356C92DFA}" type="presParOf" srcId="{9C66C13C-13ED-42C6-816C-954F6B75425B}" destId="{94A80DBF-5636-4442-AC06-4B4DFDE4DB1B}" srcOrd="2" destOrd="0" presId="urn:microsoft.com/office/officeart/2005/8/layout/venn2"/>
    <dgm:cxn modelId="{53CF02C2-7952-4514-80BF-8D5CA353FCF8}" type="presParOf" srcId="{94A80DBF-5636-4442-AC06-4B4DFDE4DB1B}" destId="{40EF2192-A500-41A4-A530-F7A9F40E3DF4}" srcOrd="0" destOrd="0" presId="urn:microsoft.com/office/officeart/2005/8/layout/venn2"/>
    <dgm:cxn modelId="{0B1B6CE2-527B-4627-97C7-4C030FFE6DEA}" type="presParOf" srcId="{94A80DBF-5636-4442-AC06-4B4DFDE4DB1B}" destId="{16856EE2-D3BC-401A-8318-4A0A8698AEF1}" srcOrd="1" destOrd="0" presId="urn:microsoft.com/office/officeart/2005/8/layout/venn2"/>
    <dgm:cxn modelId="{77762991-FB58-41F0-96A8-267DE2AED599}" type="presParOf" srcId="{9C66C13C-13ED-42C6-816C-954F6B75425B}" destId="{5CA31073-53CA-4417-AB9D-8981DFB7D5E2}" srcOrd="3" destOrd="0" presId="urn:microsoft.com/office/officeart/2005/8/layout/venn2"/>
    <dgm:cxn modelId="{2B612C5C-26DD-49D3-B027-6BE8DB537CF4}" type="presParOf" srcId="{5CA31073-53CA-4417-AB9D-8981DFB7D5E2}" destId="{B7134CEE-CCB9-48F9-9412-A81EBA23D2C1}" srcOrd="0" destOrd="0" presId="urn:microsoft.com/office/officeart/2005/8/layout/venn2"/>
    <dgm:cxn modelId="{B3BC194C-BC65-47BB-98EB-DE254BF37D7D}" type="presParOf" srcId="{5CA31073-53CA-4417-AB9D-8981DFB7D5E2}" destId="{AFB92A1A-F9F8-420C-96B9-21DFA47A5F9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7CC5D7-9884-4613-92FE-7BF7601ABE52}"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416D584A-9F32-494A-BFD9-56CDF9D6946D}">
      <dgm:prSet phldrT="[Text]"/>
      <dgm:spPr/>
      <dgm:t>
        <a:bodyPr/>
        <a:lstStyle/>
        <a:p>
          <a:r>
            <a:rPr lang="en-US"/>
            <a:t>QH LỢI ÍCH KINH TẾ</a:t>
          </a:r>
        </a:p>
      </dgm:t>
    </dgm:pt>
    <dgm:pt modelId="{77388AAC-56EA-4928-9D0C-E294E07D884C}" type="parTrans" cxnId="{1C105663-4C84-4720-BDC3-D784C7D83D0C}">
      <dgm:prSet/>
      <dgm:spPr/>
      <dgm:t>
        <a:bodyPr/>
        <a:lstStyle/>
        <a:p>
          <a:endParaRPr lang="en-US"/>
        </a:p>
      </dgm:t>
    </dgm:pt>
    <dgm:pt modelId="{33D35826-2894-422A-A20E-6B6B9701AF37}" type="sibTrans" cxnId="{1C105663-4C84-4720-BDC3-D784C7D83D0C}">
      <dgm:prSet/>
      <dgm:spPr/>
      <dgm:t>
        <a:bodyPr/>
        <a:lstStyle/>
        <a:p>
          <a:endParaRPr lang="en-US"/>
        </a:p>
      </dgm:t>
    </dgm:pt>
    <dgm:pt modelId="{A66EE55B-C9D9-44B9-85FE-B08942B0DD29}">
      <dgm:prSet phldrT="[Text]"/>
      <dgm:spPr/>
      <dgm:t>
        <a:bodyPr/>
        <a:lstStyle/>
        <a:p>
          <a:r>
            <a:rPr lang="en-US"/>
            <a:t>Trình độ phát triển của LỰC LƯỢNG SẢN XUẤT</a:t>
          </a:r>
        </a:p>
      </dgm:t>
    </dgm:pt>
    <dgm:pt modelId="{399292F8-0FB6-4BAC-BE1D-2255DEF59E43}" type="parTrans" cxnId="{C60CE291-E11A-4EE1-BF04-1020957532E2}">
      <dgm:prSet/>
      <dgm:spPr/>
      <dgm:t>
        <a:bodyPr/>
        <a:lstStyle/>
        <a:p>
          <a:endParaRPr lang="en-US"/>
        </a:p>
      </dgm:t>
    </dgm:pt>
    <dgm:pt modelId="{B99575E1-DCC8-49CA-9489-D9CF13AB87EC}" type="sibTrans" cxnId="{C60CE291-E11A-4EE1-BF04-1020957532E2}">
      <dgm:prSet/>
      <dgm:spPr/>
      <dgm:t>
        <a:bodyPr/>
        <a:lstStyle/>
        <a:p>
          <a:endParaRPr lang="en-US"/>
        </a:p>
      </dgm:t>
    </dgm:pt>
    <dgm:pt modelId="{494B8141-C4F5-4D8D-A840-C1DAD407D299}">
      <dgm:prSet phldrT="[Text]"/>
      <dgm:spPr/>
      <dgm:t>
        <a:bodyPr/>
        <a:lstStyle/>
        <a:p>
          <a:r>
            <a:rPr lang="en-US"/>
            <a:t>Địa vị của chủ thể trong hệ thống QUAN HỆ SẢN XUẤT xã hội</a:t>
          </a:r>
        </a:p>
      </dgm:t>
    </dgm:pt>
    <dgm:pt modelId="{DFF4D2D5-6125-4E49-853D-7CCF816C26D4}" type="parTrans" cxnId="{492FF80E-BDF3-49EB-9FF4-08E809F1159E}">
      <dgm:prSet/>
      <dgm:spPr/>
      <dgm:t>
        <a:bodyPr/>
        <a:lstStyle/>
        <a:p>
          <a:endParaRPr lang="en-US"/>
        </a:p>
      </dgm:t>
    </dgm:pt>
    <dgm:pt modelId="{EC746FD1-D75A-4578-8B24-FD3AC2DDFADC}" type="sibTrans" cxnId="{492FF80E-BDF3-49EB-9FF4-08E809F1159E}">
      <dgm:prSet/>
      <dgm:spPr/>
      <dgm:t>
        <a:bodyPr/>
        <a:lstStyle/>
        <a:p>
          <a:endParaRPr lang="en-US"/>
        </a:p>
      </dgm:t>
    </dgm:pt>
    <dgm:pt modelId="{0EB152A2-D553-49EF-99B0-E680FD56DB04}">
      <dgm:prSet phldrT="[Text]"/>
      <dgm:spPr/>
      <dgm:t>
        <a:bodyPr/>
        <a:lstStyle/>
        <a:p>
          <a:r>
            <a:rPr lang="en-US"/>
            <a:t>Hội nhập kinh tế quốc tế</a:t>
          </a:r>
        </a:p>
      </dgm:t>
    </dgm:pt>
    <dgm:pt modelId="{F2FE60EB-DE40-417D-A5B6-94770E6D5132}" type="parTrans" cxnId="{5D72193A-A52B-48ED-9D95-A583D67F0EBA}">
      <dgm:prSet/>
      <dgm:spPr/>
      <dgm:t>
        <a:bodyPr/>
        <a:lstStyle/>
        <a:p>
          <a:endParaRPr lang="en-US"/>
        </a:p>
      </dgm:t>
    </dgm:pt>
    <dgm:pt modelId="{AA358B8A-5FC8-408C-93EF-C9B34955A258}" type="sibTrans" cxnId="{5D72193A-A52B-48ED-9D95-A583D67F0EBA}">
      <dgm:prSet/>
      <dgm:spPr/>
      <dgm:t>
        <a:bodyPr/>
        <a:lstStyle/>
        <a:p>
          <a:endParaRPr lang="en-US"/>
        </a:p>
      </dgm:t>
    </dgm:pt>
    <dgm:pt modelId="{6546014A-9FD8-4EB2-BCB2-53E33EC3D547}">
      <dgm:prSet phldrT="[Text]"/>
      <dgm:spPr/>
      <dgm:t>
        <a:bodyPr/>
        <a:lstStyle/>
        <a:p>
          <a:r>
            <a:rPr lang="en-US"/>
            <a:t>Chính sách phân phối thu nhập của Nhà nước</a:t>
          </a:r>
        </a:p>
      </dgm:t>
    </dgm:pt>
    <dgm:pt modelId="{2192C5B1-E1B5-4446-8EE9-58D968611C7E}" type="parTrans" cxnId="{0F341C13-00DA-4D97-965E-548C297D90BF}">
      <dgm:prSet/>
      <dgm:spPr/>
      <dgm:t>
        <a:bodyPr/>
        <a:lstStyle/>
        <a:p>
          <a:endParaRPr lang="en-US"/>
        </a:p>
      </dgm:t>
    </dgm:pt>
    <dgm:pt modelId="{730C83EB-BF97-417F-A964-DEBC3B647360}" type="sibTrans" cxnId="{0F341C13-00DA-4D97-965E-548C297D90BF}">
      <dgm:prSet/>
      <dgm:spPr/>
      <dgm:t>
        <a:bodyPr/>
        <a:lstStyle/>
        <a:p>
          <a:endParaRPr lang="en-US"/>
        </a:p>
      </dgm:t>
    </dgm:pt>
    <dgm:pt modelId="{165AB1DC-6980-4C78-9B94-A9C088999A9A}" type="pres">
      <dgm:prSet presAssocID="{D47CC5D7-9884-4613-92FE-7BF7601ABE52}" presName="diagram" presStyleCnt="0">
        <dgm:presLayoutVars>
          <dgm:chMax val="1"/>
          <dgm:dir/>
          <dgm:animLvl val="ctr"/>
          <dgm:resizeHandles val="exact"/>
        </dgm:presLayoutVars>
      </dgm:prSet>
      <dgm:spPr/>
    </dgm:pt>
    <dgm:pt modelId="{F953D806-D8B8-4322-9CAD-C38B50074BB2}" type="pres">
      <dgm:prSet presAssocID="{D47CC5D7-9884-4613-92FE-7BF7601ABE52}" presName="matrix" presStyleCnt="0"/>
      <dgm:spPr/>
    </dgm:pt>
    <dgm:pt modelId="{8895BC38-89F7-48F7-866C-7DAA396043EB}" type="pres">
      <dgm:prSet presAssocID="{D47CC5D7-9884-4613-92FE-7BF7601ABE52}" presName="tile1" presStyleLbl="node1" presStyleIdx="0" presStyleCnt="4"/>
      <dgm:spPr/>
    </dgm:pt>
    <dgm:pt modelId="{39B0E0AA-6CD8-4191-BB0C-E48C73DD13A7}" type="pres">
      <dgm:prSet presAssocID="{D47CC5D7-9884-4613-92FE-7BF7601ABE52}" presName="tile1text" presStyleLbl="node1" presStyleIdx="0" presStyleCnt="4">
        <dgm:presLayoutVars>
          <dgm:chMax val="0"/>
          <dgm:chPref val="0"/>
          <dgm:bulletEnabled val="1"/>
        </dgm:presLayoutVars>
      </dgm:prSet>
      <dgm:spPr/>
    </dgm:pt>
    <dgm:pt modelId="{032761C1-C09E-440B-A727-03DBDE37B70A}" type="pres">
      <dgm:prSet presAssocID="{D47CC5D7-9884-4613-92FE-7BF7601ABE52}" presName="tile2" presStyleLbl="node1" presStyleIdx="1" presStyleCnt="4"/>
      <dgm:spPr/>
    </dgm:pt>
    <dgm:pt modelId="{49569D28-0081-4A63-9AD0-CB75593BF44E}" type="pres">
      <dgm:prSet presAssocID="{D47CC5D7-9884-4613-92FE-7BF7601ABE52}" presName="tile2text" presStyleLbl="node1" presStyleIdx="1" presStyleCnt="4">
        <dgm:presLayoutVars>
          <dgm:chMax val="0"/>
          <dgm:chPref val="0"/>
          <dgm:bulletEnabled val="1"/>
        </dgm:presLayoutVars>
      </dgm:prSet>
      <dgm:spPr/>
    </dgm:pt>
    <dgm:pt modelId="{E1BED7B0-B429-49C6-9EA0-BB9FD3EFD2C8}" type="pres">
      <dgm:prSet presAssocID="{D47CC5D7-9884-4613-92FE-7BF7601ABE52}" presName="tile3" presStyleLbl="node1" presStyleIdx="2" presStyleCnt="4"/>
      <dgm:spPr/>
    </dgm:pt>
    <dgm:pt modelId="{7866E3D0-3E99-4806-A336-94F15BCAE0E8}" type="pres">
      <dgm:prSet presAssocID="{D47CC5D7-9884-4613-92FE-7BF7601ABE52}" presName="tile3text" presStyleLbl="node1" presStyleIdx="2" presStyleCnt="4">
        <dgm:presLayoutVars>
          <dgm:chMax val="0"/>
          <dgm:chPref val="0"/>
          <dgm:bulletEnabled val="1"/>
        </dgm:presLayoutVars>
      </dgm:prSet>
      <dgm:spPr/>
    </dgm:pt>
    <dgm:pt modelId="{AF78C9D6-972A-4E68-8739-5CD781A94CCA}" type="pres">
      <dgm:prSet presAssocID="{D47CC5D7-9884-4613-92FE-7BF7601ABE52}" presName="tile4" presStyleLbl="node1" presStyleIdx="3" presStyleCnt="4"/>
      <dgm:spPr/>
    </dgm:pt>
    <dgm:pt modelId="{856F2A75-E343-46B3-9DFD-FC66DD445534}" type="pres">
      <dgm:prSet presAssocID="{D47CC5D7-9884-4613-92FE-7BF7601ABE52}" presName="tile4text" presStyleLbl="node1" presStyleIdx="3" presStyleCnt="4">
        <dgm:presLayoutVars>
          <dgm:chMax val="0"/>
          <dgm:chPref val="0"/>
          <dgm:bulletEnabled val="1"/>
        </dgm:presLayoutVars>
      </dgm:prSet>
      <dgm:spPr/>
    </dgm:pt>
    <dgm:pt modelId="{71AAEA7B-034D-4D52-9325-E2848E6ED006}" type="pres">
      <dgm:prSet presAssocID="{D47CC5D7-9884-4613-92FE-7BF7601ABE52}" presName="centerTile" presStyleLbl="fgShp" presStyleIdx="0" presStyleCnt="1">
        <dgm:presLayoutVars>
          <dgm:chMax val="0"/>
          <dgm:chPref val="0"/>
        </dgm:presLayoutVars>
      </dgm:prSet>
      <dgm:spPr/>
    </dgm:pt>
  </dgm:ptLst>
  <dgm:cxnLst>
    <dgm:cxn modelId="{492FF80E-BDF3-49EB-9FF4-08E809F1159E}" srcId="{416D584A-9F32-494A-BFD9-56CDF9D6946D}" destId="{494B8141-C4F5-4D8D-A840-C1DAD407D299}" srcOrd="1" destOrd="0" parTransId="{DFF4D2D5-6125-4E49-853D-7CCF816C26D4}" sibTransId="{EC746FD1-D75A-4578-8B24-FD3AC2DDFADC}"/>
    <dgm:cxn modelId="{0F341C13-00DA-4D97-965E-548C297D90BF}" srcId="{416D584A-9F32-494A-BFD9-56CDF9D6946D}" destId="{6546014A-9FD8-4EB2-BCB2-53E33EC3D547}" srcOrd="3" destOrd="0" parTransId="{2192C5B1-E1B5-4446-8EE9-58D968611C7E}" sibTransId="{730C83EB-BF97-417F-A964-DEBC3B647360}"/>
    <dgm:cxn modelId="{152B061F-59CE-4C7C-AFE8-72ADA9B1164C}" type="presOf" srcId="{416D584A-9F32-494A-BFD9-56CDF9D6946D}" destId="{71AAEA7B-034D-4D52-9325-E2848E6ED006}" srcOrd="0" destOrd="0" presId="urn:microsoft.com/office/officeart/2005/8/layout/matrix1"/>
    <dgm:cxn modelId="{EB3FB338-8A94-4F49-A153-7487049753BF}" type="presOf" srcId="{494B8141-C4F5-4D8D-A840-C1DAD407D299}" destId="{032761C1-C09E-440B-A727-03DBDE37B70A}" srcOrd="0" destOrd="0" presId="urn:microsoft.com/office/officeart/2005/8/layout/matrix1"/>
    <dgm:cxn modelId="{5D72193A-A52B-48ED-9D95-A583D67F0EBA}" srcId="{416D584A-9F32-494A-BFD9-56CDF9D6946D}" destId="{0EB152A2-D553-49EF-99B0-E680FD56DB04}" srcOrd="2" destOrd="0" parTransId="{F2FE60EB-DE40-417D-A5B6-94770E6D5132}" sibTransId="{AA358B8A-5FC8-408C-93EF-C9B34955A258}"/>
    <dgm:cxn modelId="{51E2D05F-1FE1-4B1F-BA0F-159521455A68}" type="presOf" srcId="{6546014A-9FD8-4EB2-BCB2-53E33EC3D547}" destId="{856F2A75-E343-46B3-9DFD-FC66DD445534}" srcOrd="1" destOrd="0" presId="urn:microsoft.com/office/officeart/2005/8/layout/matrix1"/>
    <dgm:cxn modelId="{E717A860-0F8C-4447-8332-5655853CE486}" type="presOf" srcId="{A66EE55B-C9D9-44B9-85FE-B08942B0DD29}" destId="{39B0E0AA-6CD8-4191-BB0C-E48C73DD13A7}" srcOrd="1" destOrd="0" presId="urn:microsoft.com/office/officeart/2005/8/layout/matrix1"/>
    <dgm:cxn modelId="{1C105663-4C84-4720-BDC3-D784C7D83D0C}" srcId="{D47CC5D7-9884-4613-92FE-7BF7601ABE52}" destId="{416D584A-9F32-494A-BFD9-56CDF9D6946D}" srcOrd="0" destOrd="0" parTransId="{77388AAC-56EA-4928-9D0C-E294E07D884C}" sibTransId="{33D35826-2894-422A-A20E-6B6B9701AF37}"/>
    <dgm:cxn modelId="{18FFFF65-CEED-439B-AF3D-769774296BC7}" type="presOf" srcId="{D47CC5D7-9884-4613-92FE-7BF7601ABE52}" destId="{165AB1DC-6980-4C78-9B94-A9C088999A9A}" srcOrd="0" destOrd="0" presId="urn:microsoft.com/office/officeart/2005/8/layout/matrix1"/>
    <dgm:cxn modelId="{4C616D6C-43AF-41B6-A50E-42C05447BE54}" type="presOf" srcId="{494B8141-C4F5-4D8D-A840-C1DAD407D299}" destId="{49569D28-0081-4A63-9AD0-CB75593BF44E}" srcOrd="1" destOrd="0" presId="urn:microsoft.com/office/officeart/2005/8/layout/matrix1"/>
    <dgm:cxn modelId="{C60CE291-E11A-4EE1-BF04-1020957532E2}" srcId="{416D584A-9F32-494A-BFD9-56CDF9D6946D}" destId="{A66EE55B-C9D9-44B9-85FE-B08942B0DD29}" srcOrd="0" destOrd="0" parTransId="{399292F8-0FB6-4BAC-BE1D-2255DEF59E43}" sibTransId="{B99575E1-DCC8-49CA-9489-D9CF13AB87EC}"/>
    <dgm:cxn modelId="{AFD96295-6FB0-4657-92ED-819B24088FC2}" type="presOf" srcId="{A66EE55B-C9D9-44B9-85FE-B08942B0DD29}" destId="{8895BC38-89F7-48F7-866C-7DAA396043EB}" srcOrd="0" destOrd="0" presId="urn:microsoft.com/office/officeart/2005/8/layout/matrix1"/>
    <dgm:cxn modelId="{D721C9A4-A425-4B02-AA0F-2F62FB93AE6E}" type="presOf" srcId="{0EB152A2-D553-49EF-99B0-E680FD56DB04}" destId="{E1BED7B0-B429-49C6-9EA0-BB9FD3EFD2C8}" srcOrd="0" destOrd="0" presId="urn:microsoft.com/office/officeart/2005/8/layout/matrix1"/>
    <dgm:cxn modelId="{8093EBCD-6173-4B2D-8281-EC3E39123777}" type="presOf" srcId="{6546014A-9FD8-4EB2-BCB2-53E33EC3D547}" destId="{AF78C9D6-972A-4E68-8739-5CD781A94CCA}" srcOrd="0" destOrd="0" presId="urn:microsoft.com/office/officeart/2005/8/layout/matrix1"/>
    <dgm:cxn modelId="{1050DCE7-F113-4B67-A028-D1078C96B21A}" type="presOf" srcId="{0EB152A2-D553-49EF-99B0-E680FD56DB04}" destId="{7866E3D0-3E99-4806-A336-94F15BCAE0E8}" srcOrd="1" destOrd="0" presId="urn:microsoft.com/office/officeart/2005/8/layout/matrix1"/>
    <dgm:cxn modelId="{460E869F-CE34-4275-8948-07B9E692BBD6}" type="presParOf" srcId="{165AB1DC-6980-4C78-9B94-A9C088999A9A}" destId="{F953D806-D8B8-4322-9CAD-C38B50074BB2}" srcOrd="0" destOrd="0" presId="urn:microsoft.com/office/officeart/2005/8/layout/matrix1"/>
    <dgm:cxn modelId="{29DF3EA9-8068-4221-86C7-29DA881AD8F7}" type="presParOf" srcId="{F953D806-D8B8-4322-9CAD-C38B50074BB2}" destId="{8895BC38-89F7-48F7-866C-7DAA396043EB}" srcOrd="0" destOrd="0" presId="urn:microsoft.com/office/officeart/2005/8/layout/matrix1"/>
    <dgm:cxn modelId="{C19A947C-7DCB-49DD-B047-0945EEDF4DAA}" type="presParOf" srcId="{F953D806-D8B8-4322-9CAD-C38B50074BB2}" destId="{39B0E0AA-6CD8-4191-BB0C-E48C73DD13A7}" srcOrd="1" destOrd="0" presId="urn:microsoft.com/office/officeart/2005/8/layout/matrix1"/>
    <dgm:cxn modelId="{4FD513B4-F158-4B6C-AE01-95EC952230F3}" type="presParOf" srcId="{F953D806-D8B8-4322-9CAD-C38B50074BB2}" destId="{032761C1-C09E-440B-A727-03DBDE37B70A}" srcOrd="2" destOrd="0" presId="urn:microsoft.com/office/officeart/2005/8/layout/matrix1"/>
    <dgm:cxn modelId="{9B9488C4-F756-4D6C-9450-40AF9396513B}" type="presParOf" srcId="{F953D806-D8B8-4322-9CAD-C38B50074BB2}" destId="{49569D28-0081-4A63-9AD0-CB75593BF44E}" srcOrd="3" destOrd="0" presId="urn:microsoft.com/office/officeart/2005/8/layout/matrix1"/>
    <dgm:cxn modelId="{347E7B63-3259-4B9D-AF03-B2D9F9DF77EC}" type="presParOf" srcId="{F953D806-D8B8-4322-9CAD-C38B50074BB2}" destId="{E1BED7B0-B429-49C6-9EA0-BB9FD3EFD2C8}" srcOrd="4" destOrd="0" presId="urn:microsoft.com/office/officeart/2005/8/layout/matrix1"/>
    <dgm:cxn modelId="{1A724F05-912B-49AA-ACDE-4CF95EF6E321}" type="presParOf" srcId="{F953D806-D8B8-4322-9CAD-C38B50074BB2}" destId="{7866E3D0-3E99-4806-A336-94F15BCAE0E8}" srcOrd="5" destOrd="0" presId="urn:microsoft.com/office/officeart/2005/8/layout/matrix1"/>
    <dgm:cxn modelId="{ABF50BC4-E642-4876-B5E3-31B0BD21DDAB}" type="presParOf" srcId="{F953D806-D8B8-4322-9CAD-C38B50074BB2}" destId="{AF78C9D6-972A-4E68-8739-5CD781A94CCA}" srcOrd="6" destOrd="0" presId="urn:microsoft.com/office/officeart/2005/8/layout/matrix1"/>
    <dgm:cxn modelId="{E1F05EF7-0F7B-48C5-88A0-8DBF2D707E18}" type="presParOf" srcId="{F953D806-D8B8-4322-9CAD-C38B50074BB2}" destId="{856F2A75-E343-46B3-9DFD-FC66DD445534}" srcOrd="7" destOrd="0" presId="urn:microsoft.com/office/officeart/2005/8/layout/matrix1"/>
    <dgm:cxn modelId="{B3082A3F-AB6E-451F-9927-1E9155B3E744}" type="presParOf" srcId="{165AB1DC-6980-4C78-9B94-A9C088999A9A}" destId="{71AAEA7B-034D-4D52-9325-E2848E6ED006}"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7CC5D7-9884-4613-92FE-7BF7601ABE52}"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416D584A-9F32-494A-BFD9-56CDF9D6946D}">
      <dgm:prSet phldrT="[Text]"/>
      <dgm:spPr/>
      <dgm:t>
        <a:bodyPr/>
        <a:lstStyle/>
        <a:p>
          <a:r>
            <a:rPr lang="en-US"/>
            <a:t>Người lao động với người sử dụng lao động</a:t>
          </a:r>
        </a:p>
      </dgm:t>
    </dgm:pt>
    <dgm:pt modelId="{77388AAC-56EA-4928-9D0C-E294E07D884C}" type="parTrans" cxnId="{1C105663-4C84-4720-BDC3-D784C7D83D0C}">
      <dgm:prSet/>
      <dgm:spPr/>
      <dgm:t>
        <a:bodyPr/>
        <a:lstStyle/>
        <a:p>
          <a:endParaRPr lang="en-US"/>
        </a:p>
      </dgm:t>
    </dgm:pt>
    <dgm:pt modelId="{33D35826-2894-422A-A20E-6B6B9701AF37}" type="sibTrans" cxnId="{1C105663-4C84-4720-BDC3-D784C7D83D0C}">
      <dgm:prSet/>
      <dgm:spPr/>
      <dgm:t>
        <a:bodyPr/>
        <a:lstStyle/>
        <a:p>
          <a:endParaRPr lang="en-US"/>
        </a:p>
      </dgm:t>
    </dgm:pt>
    <dgm:pt modelId="{4C3D7A08-B607-47A9-B3F9-29418AECF8CC}">
      <dgm:prSet/>
      <dgm:spPr/>
      <dgm:t>
        <a:bodyPr/>
        <a:lstStyle/>
        <a:p>
          <a:r>
            <a:rPr lang="en-US"/>
            <a:t>Những người sử dụng lao động với nhau</a:t>
          </a:r>
        </a:p>
      </dgm:t>
    </dgm:pt>
    <dgm:pt modelId="{4AC6B0F0-05B3-4EC8-92F5-F8C95D171542}" type="parTrans" cxnId="{4111670D-8914-4B60-A5EC-59B82859E607}">
      <dgm:prSet/>
      <dgm:spPr/>
      <dgm:t>
        <a:bodyPr/>
        <a:lstStyle/>
        <a:p>
          <a:endParaRPr lang="en-US"/>
        </a:p>
      </dgm:t>
    </dgm:pt>
    <dgm:pt modelId="{D26FA113-9F73-447A-93D9-733BB404EC11}" type="sibTrans" cxnId="{4111670D-8914-4B60-A5EC-59B82859E607}">
      <dgm:prSet/>
      <dgm:spPr/>
      <dgm:t>
        <a:bodyPr/>
        <a:lstStyle/>
        <a:p>
          <a:endParaRPr lang="en-US"/>
        </a:p>
      </dgm:t>
    </dgm:pt>
    <dgm:pt modelId="{1E414C6F-6599-475B-A863-B1125445D25B}">
      <dgm:prSet/>
      <dgm:spPr/>
      <dgm:t>
        <a:bodyPr/>
        <a:lstStyle/>
        <a:p>
          <a:r>
            <a:rPr lang="en-US"/>
            <a:t>Quan hệ giữa lợi ích cá nhân, lợi ích nhóm và lợi ích xã hội</a:t>
          </a:r>
        </a:p>
      </dgm:t>
    </dgm:pt>
    <dgm:pt modelId="{8363667D-ED6C-47AA-80F5-323AD88D5889}" type="parTrans" cxnId="{8C9909FD-5870-4AF2-A127-8FB7CD34A086}">
      <dgm:prSet/>
      <dgm:spPr/>
      <dgm:t>
        <a:bodyPr/>
        <a:lstStyle/>
        <a:p>
          <a:endParaRPr lang="en-US"/>
        </a:p>
      </dgm:t>
    </dgm:pt>
    <dgm:pt modelId="{B2C9B507-B6EA-4913-ACEE-D865C0EAAC33}" type="sibTrans" cxnId="{8C9909FD-5870-4AF2-A127-8FB7CD34A086}">
      <dgm:prSet/>
      <dgm:spPr/>
      <dgm:t>
        <a:bodyPr/>
        <a:lstStyle/>
        <a:p>
          <a:endParaRPr lang="en-US"/>
        </a:p>
      </dgm:t>
    </dgm:pt>
    <dgm:pt modelId="{82F19AF8-F3B0-49E6-909B-C21DD3B828B9}">
      <dgm:prSet/>
      <dgm:spPr/>
      <dgm:t>
        <a:bodyPr/>
        <a:lstStyle/>
        <a:p>
          <a:r>
            <a:rPr lang="en-US"/>
            <a:t>Những người lao động với nhau</a:t>
          </a:r>
        </a:p>
      </dgm:t>
    </dgm:pt>
    <dgm:pt modelId="{473F73A7-7CE4-4EB6-9C11-B92249700A7E}" type="parTrans" cxnId="{706135A6-174E-4769-B6E9-689DF2BDFE5E}">
      <dgm:prSet/>
      <dgm:spPr/>
      <dgm:t>
        <a:bodyPr/>
        <a:lstStyle/>
        <a:p>
          <a:endParaRPr lang="en-US"/>
        </a:p>
      </dgm:t>
    </dgm:pt>
    <dgm:pt modelId="{29780FA8-A5A7-4E7F-BC7B-CA369E90F34B}" type="sibTrans" cxnId="{706135A6-174E-4769-B6E9-689DF2BDFE5E}">
      <dgm:prSet/>
      <dgm:spPr/>
      <dgm:t>
        <a:bodyPr/>
        <a:lstStyle/>
        <a:p>
          <a:endParaRPr lang="en-US"/>
        </a:p>
      </dgm:t>
    </dgm:pt>
    <dgm:pt modelId="{F80DD3BA-2CC2-46A5-B3C8-31E84DC4E007}" type="pres">
      <dgm:prSet presAssocID="{D47CC5D7-9884-4613-92FE-7BF7601ABE52}" presName="matrix" presStyleCnt="0">
        <dgm:presLayoutVars>
          <dgm:chMax val="1"/>
          <dgm:dir/>
          <dgm:resizeHandles val="exact"/>
        </dgm:presLayoutVars>
      </dgm:prSet>
      <dgm:spPr/>
    </dgm:pt>
    <dgm:pt modelId="{33F8015D-E836-4DA1-BDA5-3E2F355A36F6}" type="pres">
      <dgm:prSet presAssocID="{D47CC5D7-9884-4613-92FE-7BF7601ABE52}" presName="diamond" presStyleLbl="bgShp" presStyleIdx="0" presStyleCnt="1"/>
      <dgm:spPr/>
    </dgm:pt>
    <dgm:pt modelId="{433B07BA-6146-4C5D-B72A-93B60DAC839C}" type="pres">
      <dgm:prSet presAssocID="{D47CC5D7-9884-4613-92FE-7BF7601ABE52}" presName="quad1" presStyleLbl="node1" presStyleIdx="0" presStyleCnt="4">
        <dgm:presLayoutVars>
          <dgm:chMax val="0"/>
          <dgm:chPref val="0"/>
          <dgm:bulletEnabled val="1"/>
        </dgm:presLayoutVars>
      </dgm:prSet>
      <dgm:spPr/>
    </dgm:pt>
    <dgm:pt modelId="{2095ABCB-E573-4F35-AB5A-8623AE18AB03}" type="pres">
      <dgm:prSet presAssocID="{D47CC5D7-9884-4613-92FE-7BF7601ABE52}" presName="quad2" presStyleLbl="node1" presStyleIdx="1" presStyleCnt="4">
        <dgm:presLayoutVars>
          <dgm:chMax val="0"/>
          <dgm:chPref val="0"/>
          <dgm:bulletEnabled val="1"/>
        </dgm:presLayoutVars>
      </dgm:prSet>
      <dgm:spPr/>
    </dgm:pt>
    <dgm:pt modelId="{C64F226C-6496-48B5-80DC-D04C1A552F40}" type="pres">
      <dgm:prSet presAssocID="{D47CC5D7-9884-4613-92FE-7BF7601ABE52}" presName="quad3" presStyleLbl="node1" presStyleIdx="2" presStyleCnt="4">
        <dgm:presLayoutVars>
          <dgm:chMax val="0"/>
          <dgm:chPref val="0"/>
          <dgm:bulletEnabled val="1"/>
        </dgm:presLayoutVars>
      </dgm:prSet>
      <dgm:spPr/>
    </dgm:pt>
    <dgm:pt modelId="{22A5C281-E990-4DB7-BD0E-A34F999A8DF1}" type="pres">
      <dgm:prSet presAssocID="{D47CC5D7-9884-4613-92FE-7BF7601ABE52}" presName="quad4" presStyleLbl="node1" presStyleIdx="3" presStyleCnt="4">
        <dgm:presLayoutVars>
          <dgm:chMax val="0"/>
          <dgm:chPref val="0"/>
          <dgm:bulletEnabled val="1"/>
        </dgm:presLayoutVars>
      </dgm:prSet>
      <dgm:spPr/>
    </dgm:pt>
  </dgm:ptLst>
  <dgm:cxnLst>
    <dgm:cxn modelId="{4111670D-8914-4B60-A5EC-59B82859E607}" srcId="{D47CC5D7-9884-4613-92FE-7BF7601ABE52}" destId="{4C3D7A08-B607-47A9-B3F9-29418AECF8CC}" srcOrd="1" destOrd="0" parTransId="{4AC6B0F0-05B3-4EC8-92F5-F8C95D171542}" sibTransId="{D26FA113-9F73-447A-93D9-733BB404EC11}"/>
    <dgm:cxn modelId="{8CF7D923-04ED-4389-A54C-98BE631451F7}" type="presOf" srcId="{82F19AF8-F3B0-49E6-909B-C21DD3B828B9}" destId="{22A5C281-E990-4DB7-BD0E-A34F999A8DF1}" srcOrd="0" destOrd="0" presId="urn:microsoft.com/office/officeart/2005/8/layout/matrix3"/>
    <dgm:cxn modelId="{F265BD39-C6B7-4FDF-A46C-5592F62376AD}" type="presOf" srcId="{416D584A-9F32-494A-BFD9-56CDF9D6946D}" destId="{433B07BA-6146-4C5D-B72A-93B60DAC839C}" srcOrd="0" destOrd="0" presId="urn:microsoft.com/office/officeart/2005/8/layout/matrix3"/>
    <dgm:cxn modelId="{1C105663-4C84-4720-BDC3-D784C7D83D0C}" srcId="{D47CC5D7-9884-4613-92FE-7BF7601ABE52}" destId="{416D584A-9F32-494A-BFD9-56CDF9D6946D}" srcOrd="0" destOrd="0" parTransId="{77388AAC-56EA-4928-9D0C-E294E07D884C}" sibTransId="{33D35826-2894-422A-A20E-6B6B9701AF37}"/>
    <dgm:cxn modelId="{B1DE554A-4C15-47D8-8BDB-7AB51504EBAB}" type="presOf" srcId="{4C3D7A08-B607-47A9-B3F9-29418AECF8CC}" destId="{2095ABCB-E573-4F35-AB5A-8623AE18AB03}" srcOrd="0" destOrd="0" presId="urn:microsoft.com/office/officeart/2005/8/layout/matrix3"/>
    <dgm:cxn modelId="{EF605151-74F9-4C25-927A-2E8D046F1456}" type="presOf" srcId="{1E414C6F-6599-475B-A863-B1125445D25B}" destId="{C64F226C-6496-48B5-80DC-D04C1A552F40}" srcOrd="0" destOrd="0" presId="urn:microsoft.com/office/officeart/2005/8/layout/matrix3"/>
    <dgm:cxn modelId="{944CF37D-B0BD-4E51-87BA-349F2B4F2139}" type="presOf" srcId="{D47CC5D7-9884-4613-92FE-7BF7601ABE52}" destId="{F80DD3BA-2CC2-46A5-B3C8-31E84DC4E007}" srcOrd="0" destOrd="0" presId="urn:microsoft.com/office/officeart/2005/8/layout/matrix3"/>
    <dgm:cxn modelId="{706135A6-174E-4769-B6E9-689DF2BDFE5E}" srcId="{D47CC5D7-9884-4613-92FE-7BF7601ABE52}" destId="{82F19AF8-F3B0-49E6-909B-C21DD3B828B9}" srcOrd="3" destOrd="0" parTransId="{473F73A7-7CE4-4EB6-9C11-B92249700A7E}" sibTransId="{29780FA8-A5A7-4E7F-BC7B-CA369E90F34B}"/>
    <dgm:cxn modelId="{8C9909FD-5870-4AF2-A127-8FB7CD34A086}" srcId="{D47CC5D7-9884-4613-92FE-7BF7601ABE52}" destId="{1E414C6F-6599-475B-A863-B1125445D25B}" srcOrd="2" destOrd="0" parTransId="{8363667D-ED6C-47AA-80F5-323AD88D5889}" sibTransId="{B2C9B507-B6EA-4913-ACEE-D865C0EAAC33}"/>
    <dgm:cxn modelId="{12F65B80-CC4B-4A7E-A963-8745BA3D36EC}" type="presParOf" srcId="{F80DD3BA-2CC2-46A5-B3C8-31E84DC4E007}" destId="{33F8015D-E836-4DA1-BDA5-3E2F355A36F6}" srcOrd="0" destOrd="0" presId="urn:microsoft.com/office/officeart/2005/8/layout/matrix3"/>
    <dgm:cxn modelId="{2C35C50D-C5F6-46AB-BEF4-C279D37453B6}" type="presParOf" srcId="{F80DD3BA-2CC2-46A5-B3C8-31E84DC4E007}" destId="{433B07BA-6146-4C5D-B72A-93B60DAC839C}" srcOrd="1" destOrd="0" presId="urn:microsoft.com/office/officeart/2005/8/layout/matrix3"/>
    <dgm:cxn modelId="{8E3311BB-66EA-4383-92AB-441DAFE78896}" type="presParOf" srcId="{F80DD3BA-2CC2-46A5-B3C8-31E84DC4E007}" destId="{2095ABCB-E573-4F35-AB5A-8623AE18AB03}" srcOrd="2" destOrd="0" presId="urn:microsoft.com/office/officeart/2005/8/layout/matrix3"/>
    <dgm:cxn modelId="{E7C3943C-446F-4171-BF38-701D6BBF18A2}" type="presParOf" srcId="{F80DD3BA-2CC2-46A5-B3C8-31E84DC4E007}" destId="{C64F226C-6496-48B5-80DC-D04C1A552F40}" srcOrd="3" destOrd="0" presId="urn:microsoft.com/office/officeart/2005/8/layout/matrix3"/>
    <dgm:cxn modelId="{1F1084A1-C44C-4381-8264-054C7AB7D588}" type="presParOf" srcId="{F80DD3BA-2CC2-46A5-B3C8-31E84DC4E007}" destId="{22A5C281-E990-4DB7-BD0E-A34F999A8DF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8BCD6D-5EEE-498F-977E-41753CB99A0A}" type="doc">
      <dgm:prSet loTypeId="urn:microsoft.com/office/officeart/2005/8/layout/gear1" loCatId="process" qsTypeId="urn:microsoft.com/office/officeart/2005/8/quickstyle/simple1" qsCatId="simple" csTypeId="urn:microsoft.com/office/officeart/2005/8/colors/accent1_2" csCatId="accent1" phldr="1"/>
      <dgm:spPr/>
    </dgm:pt>
    <dgm:pt modelId="{541ADF25-55F7-40F1-A781-19E3552D4660}">
      <dgm:prSet phldrT="[Text]"/>
      <dgm:spPr/>
      <dgm:t>
        <a:bodyPr/>
        <a:lstStyle/>
        <a:p>
          <a:r>
            <a:rPr lang="en-US"/>
            <a:t>Nguyên tắc thị trường</a:t>
          </a:r>
        </a:p>
      </dgm:t>
    </dgm:pt>
    <dgm:pt modelId="{F63B2211-8546-4950-B3B3-BBAC6C182C33}" type="parTrans" cxnId="{5F7F627E-7DE2-43A1-B6E1-BE6F36D4442F}">
      <dgm:prSet/>
      <dgm:spPr/>
      <dgm:t>
        <a:bodyPr/>
        <a:lstStyle/>
        <a:p>
          <a:endParaRPr lang="en-US"/>
        </a:p>
      </dgm:t>
    </dgm:pt>
    <dgm:pt modelId="{030CFEAA-CF7D-47B2-B9DE-39D45B15AEA9}" type="sibTrans" cxnId="{5F7F627E-7DE2-43A1-B6E1-BE6F36D4442F}">
      <dgm:prSet/>
      <dgm:spPr/>
      <dgm:t>
        <a:bodyPr/>
        <a:lstStyle/>
        <a:p>
          <a:endParaRPr lang="en-US"/>
        </a:p>
      </dgm:t>
    </dgm:pt>
    <dgm:pt modelId="{1C3A1FA8-5F8E-42BE-8C1C-C8799D55BA05}">
      <dgm:prSet phldrT="[Text]"/>
      <dgm:spPr/>
      <dgm:t>
        <a:bodyPr/>
        <a:lstStyle/>
        <a:p>
          <a:r>
            <a:rPr lang="en-US"/>
            <a:t>Tổ chức xã hội</a:t>
          </a:r>
        </a:p>
      </dgm:t>
    </dgm:pt>
    <dgm:pt modelId="{3761290D-D4CB-4BC7-AD5C-BF1F98D1D0D2}" type="parTrans" cxnId="{51CC076F-4AA1-4591-A2A6-8118473615AE}">
      <dgm:prSet/>
      <dgm:spPr/>
      <dgm:t>
        <a:bodyPr/>
        <a:lstStyle/>
        <a:p>
          <a:endParaRPr lang="en-US"/>
        </a:p>
      </dgm:t>
    </dgm:pt>
    <dgm:pt modelId="{E31273C2-B757-4069-A1EA-7E175893E6EF}" type="sibTrans" cxnId="{51CC076F-4AA1-4591-A2A6-8118473615AE}">
      <dgm:prSet/>
      <dgm:spPr/>
      <dgm:t>
        <a:bodyPr/>
        <a:lstStyle/>
        <a:p>
          <a:endParaRPr lang="en-US"/>
        </a:p>
      </dgm:t>
    </dgm:pt>
    <dgm:pt modelId="{50D1AE77-9063-4984-A43F-31E0A58D566B}">
      <dgm:prSet phldrT="[Text]"/>
      <dgm:spPr/>
      <dgm:t>
        <a:bodyPr/>
        <a:lstStyle/>
        <a:p>
          <a:r>
            <a:rPr lang="en-US"/>
            <a:t>Nhà nước</a:t>
          </a:r>
        </a:p>
      </dgm:t>
    </dgm:pt>
    <dgm:pt modelId="{8F5992E6-8C69-4E95-BF50-93FAB46A9DFE}" type="parTrans" cxnId="{55ACDB40-EEE8-4D33-802C-5151C06EBBD6}">
      <dgm:prSet/>
      <dgm:spPr/>
      <dgm:t>
        <a:bodyPr/>
        <a:lstStyle/>
        <a:p>
          <a:endParaRPr lang="en-US"/>
        </a:p>
      </dgm:t>
    </dgm:pt>
    <dgm:pt modelId="{AF875029-EF43-4CEC-8110-F9024CD5CA52}" type="sibTrans" cxnId="{55ACDB40-EEE8-4D33-802C-5151C06EBBD6}">
      <dgm:prSet/>
      <dgm:spPr/>
      <dgm:t>
        <a:bodyPr/>
        <a:lstStyle/>
        <a:p>
          <a:endParaRPr lang="en-US"/>
        </a:p>
      </dgm:t>
    </dgm:pt>
    <dgm:pt modelId="{85E478DF-E5D8-4148-AA37-5A01F04066D2}" type="pres">
      <dgm:prSet presAssocID="{3E8BCD6D-5EEE-498F-977E-41753CB99A0A}" presName="composite" presStyleCnt="0">
        <dgm:presLayoutVars>
          <dgm:chMax val="3"/>
          <dgm:animLvl val="lvl"/>
          <dgm:resizeHandles val="exact"/>
        </dgm:presLayoutVars>
      </dgm:prSet>
      <dgm:spPr/>
    </dgm:pt>
    <dgm:pt modelId="{65391BC2-2968-42E9-B518-4538C8FD9225}" type="pres">
      <dgm:prSet presAssocID="{541ADF25-55F7-40F1-A781-19E3552D4660}" presName="gear1" presStyleLbl="node1" presStyleIdx="0" presStyleCnt="3">
        <dgm:presLayoutVars>
          <dgm:chMax val="1"/>
          <dgm:bulletEnabled val="1"/>
        </dgm:presLayoutVars>
      </dgm:prSet>
      <dgm:spPr/>
    </dgm:pt>
    <dgm:pt modelId="{F8961F19-F216-417D-8B22-48393E362CB5}" type="pres">
      <dgm:prSet presAssocID="{541ADF25-55F7-40F1-A781-19E3552D4660}" presName="gear1srcNode" presStyleLbl="node1" presStyleIdx="0" presStyleCnt="3"/>
      <dgm:spPr/>
    </dgm:pt>
    <dgm:pt modelId="{40211663-D8A8-4CC2-9520-387763CD6455}" type="pres">
      <dgm:prSet presAssocID="{541ADF25-55F7-40F1-A781-19E3552D4660}" presName="gear1dstNode" presStyleLbl="node1" presStyleIdx="0" presStyleCnt="3"/>
      <dgm:spPr/>
    </dgm:pt>
    <dgm:pt modelId="{50085D88-4AC7-47E9-8FE9-3884352A0580}" type="pres">
      <dgm:prSet presAssocID="{1C3A1FA8-5F8E-42BE-8C1C-C8799D55BA05}" presName="gear2" presStyleLbl="node1" presStyleIdx="1" presStyleCnt="3">
        <dgm:presLayoutVars>
          <dgm:chMax val="1"/>
          <dgm:bulletEnabled val="1"/>
        </dgm:presLayoutVars>
      </dgm:prSet>
      <dgm:spPr/>
    </dgm:pt>
    <dgm:pt modelId="{D2EF863C-4DCD-4A3C-8DE1-46E22B870453}" type="pres">
      <dgm:prSet presAssocID="{1C3A1FA8-5F8E-42BE-8C1C-C8799D55BA05}" presName="gear2srcNode" presStyleLbl="node1" presStyleIdx="1" presStyleCnt="3"/>
      <dgm:spPr/>
    </dgm:pt>
    <dgm:pt modelId="{0B3AC85C-C5C8-4372-BCA7-FD8494385DD0}" type="pres">
      <dgm:prSet presAssocID="{1C3A1FA8-5F8E-42BE-8C1C-C8799D55BA05}" presName="gear2dstNode" presStyleLbl="node1" presStyleIdx="1" presStyleCnt="3"/>
      <dgm:spPr/>
    </dgm:pt>
    <dgm:pt modelId="{FA27B0EC-65D0-42A2-B078-3A77962C9C04}" type="pres">
      <dgm:prSet presAssocID="{50D1AE77-9063-4984-A43F-31E0A58D566B}" presName="gear3" presStyleLbl="node1" presStyleIdx="2" presStyleCnt="3"/>
      <dgm:spPr/>
    </dgm:pt>
    <dgm:pt modelId="{4DB43A71-A232-42BE-A560-CBE8F33EA3F9}" type="pres">
      <dgm:prSet presAssocID="{50D1AE77-9063-4984-A43F-31E0A58D566B}" presName="gear3tx" presStyleLbl="node1" presStyleIdx="2" presStyleCnt="3">
        <dgm:presLayoutVars>
          <dgm:chMax val="1"/>
          <dgm:bulletEnabled val="1"/>
        </dgm:presLayoutVars>
      </dgm:prSet>
      <dgm:spPr/>
    </dgm:pt>
    <dgm:pt modelId="{27AC0D74-F912-4F31-BF3D-1E165A5EF67C}" type="pres">
      <dgm:prSet presAssocID="{50D1AE77-9063-4984-A43F-31E0A58D566B}" presName="gear3srcNode" presStyleLbl="node1" presStyleIdx="2" presStyleCnt="3"/>
      <dgm:spPr/>
    </dgm:pt>
    <dgm:pt modelId="{73A5E7D4-C463-4EFF-9CDE-3DFE1EAEF0D4}" type="pres">
      <dgm:prSet presAssocID="{50D1AE77-9063-4984-A43F-31E0A58D566B}" presName="gear3dstNode" presStyleLbl="node1" presStyleIdx="2" presStyleCnt="3"/>
      <dgm:spPr/>
    </dgm:pt>
    <dgm:pt modelId="{22E69D31-3F8B-491B-9C16-89455C14FD0B}" type="pres">
      <dgm:prSet presAssocID="{030CFEAA-CF7D-47B2-B9DE-39D45B15AEA9}" presName="connector1" presStyleLbl="sibTrans2D1" presStyleIdx="0" presStyleCnt="3"/>
      <dgm:spPr/>
    </dgm:pt>
    <dgm:pt modelId="{8A30063A-A79B-43E3-9CB8-4ECBCAE6350E}" type="pres">
      <dgm:prSet presAssocID="{E31273C2-B757-4069-A1EA-7E175893E6EF}" presName="connector2" presStyleLbl="sibTrans2D1" presStyleIdx="1" presStyleCnt="3"/>
      <dgm:spPr/>
    </dgm:pt>
    <dgm:pt modelId="{F411407B-04F6-4A28-A645-B76C39AE1E39}" type="pres">
      <dgm:prSet presAssocID="{AF875029-EF43-4CEC-8110-F9024CD5CA52}" presName="connector3" presStyleLbl="sibTrans2D1" presStyleIdx="2" presStyleCnt="3"/>
      <dgm:spPr/>
    </dgm:pt>
  </dgm:ptLst>
  <dgm:cxnLst>
    <dgm:cxn modelId="{54B3AD19-42DA-4D78-AB8D-8441747DA64C}" type="presOf" srcId="{50D1AE77-9063-4984-A43F-31E0A58D566B}" destId="{4DB43A71-A232-42BE-A560-CBE8F33EA3F9}" srcOrd="1" destOrd="0" presId="urn:microsoft.com/office/officeart/2005/8/layout/gear1"/>
    <dgm:cxn modelId="{E382F31F-56AF-4583-818F-0A6DBDD4C2E9}" type="presOf" srcId="{1C3A1FA8-5F8E-42BE-8C1C-C8799D55BA05}" destId="{D2EF863C-4DCD-4A3C-8DE1-46E22B870453}" srcOrd="1" destOrd="0" presId="urn:microsoft.com/office/officeart/2005/8/layout/gear1"/>
    <dgm:cxn modelId="{55ACDB40-EEE8-4D33-802C-5151C06EBBD6}" srcId="{3E8BCD6D-5EEE-498F-977E-41753CB99A0A}" destId="{50D1AE77-9063-4984-A43F-31E0A58D566B}" srcOrd="2" destOrd="0" parTransId="{8F5992E6-8C69-4E95-BF50-93FAB46A9DFE}" sibTransId="{AF875029-EF43-4CEC-8110-F9024CD5CA52}"/>
    <dgm:cxn modelId="{DEBB7E62-5AE4-4119-9E8E-A922F16E5571}" type="presOf" srcId="{3E8BCD6D-5EEE-498F-977E-41753CB99A0A}" destId="{85E478DF-E5D8-4148-AA37-5A01F04066D2}" srcOrd="0" destOrd="0" presId="urn:microsoft.com/office/officeart/2005/8/layout/gear1"/>
    <dgm:cxn modelId="{911D9346-75EC-4CD0-9104-21C14B2D4B32}" type="presOf" srcId="{1C3A1FA8-5F8E-42BE-8C1C-C8799D55BA05}" destId="{50085D88-4AC7-47E9-8FE9-3884352A0580}" srcOrd="0" destOrd="0" presId="urn:microsoft.com/office/officeart/2005/8/layout/gear1"/>
    <dgm:cxn modelId="{51CC076F-4AA1-4591-A2A6-8118473615AE}" srcId="{3E8BCD6D-5EEE-498F-977E-41753CB99A0A}" destId="{1C3A1FA8-5F8E-42BE-8C1C-C8799D55BA05}" srcOrd="1" destOrd="0" parTransId="{3761290D-D4CB-4BC7-AD5C-BF1F98D1D0D2}" sibTransId="{E31273C2-B757-4069-A1EA-7E175893E6EF}"/>
    <dgm:cxn modelId="{8709FB72-F441-437C-9ECF-73682B09B56E}" type="presOf" srcId="{541ADF25-55F7-40F1-A781-19E3552D4660}" destId="{65391BC2-2968-42E9-B518-4538C8FD9225}" srcOrd="0" destOrd="0" presId="urn:microsoft.com/office/officeart/2005/8/layout/gear1"/>
    <dgm:cxn modelId="{CB305678-CD64-49BD-8A6F-8BD1AD6734AE}" type="presOf" srcId="{50D1AE77-9063-4984-A43F-31E0A58D566B}" destId="{27AC0D74-F912-4F31-BF3D-1E165A5EF67C}" srcOrd="2" destOrd="0" presId="urn:microsoft.com/office/officeart/2005/8/layout/gear1"/>
    <dgm:cxn modelId="{0C557C58-7FE6-48DE-874E-C18380E6DB57}" type="presOf" srcId="{541ADF25-55F7-40F1-A781-19E3552D4660}" destId="{40211663-D8A8-4CC2-9520-387763CD6455}" srcOrd="2" destOrd="0" presId="urn:microsoft.com/office/officeart/2005/8/layout/gear1"/>
    <dgm:cxn modelId="{5F7F627E-7DE2-43A1-B6E1-BE6F36D4442F}" srcId="{3E8BCD6D-5EEE-498F-977E-41753CB99A0A}" destId="{541ADF25-55F7-40F1-A781-19E3552D4660}" srcOrd="0" destOrd="0" parTransId="{F63B2211-8546-4950-B3B3-BBAC6C182C33}" sibTransId="{030CFEAA-CF7D-47B2-B9DE-39D45B15AEA9}"/>
    <dgm:cxn modelId="{EB886682-7283-42E5-9469-EFA91067F925}" type="presOf" srcId="{E31273C2-B757-4069-A1EA-7E175893E6EF}" destId="{8A30063A-A79B-43E3-9CB8-4ECBCAE6350E}" srcOrd="0" destOrd="0" presId="urn:microsoft.com/office/officeart/2005/8/layout/gear1"/>
    <dgm:cxn modelId="{22DA6597-4521-4906-AB07-049CF4C1EDA1}" type="presOf" srcId="{1C3A1FA8-5F8E-42BE-8C1C-C8799D55BA05}" destId="{0B3AC85C-C5C8-4372-BCA7-FD8494385DD0}" srcOrd="2" destOrd="0" presId="urn:microsoft.com/office/officeart/2005/8/layout/gear1"/>
    <dgm:cxn modelId="{D14EDA97-C130-4E1A-BB97-DA23EE1670F6}" type="presOf" srcId="{50D1AE77-9063-4984-A43F-31E0A58D566B}" destId="{FA27B0EC-65D0-42A2-B078-3A77962C9C04}" srcOrd="0" destOrd="0" presId="urn:microsoft.com/office/officeart/2005/8/layout/gear1"/>
    <dgm:cxn modelId="{DB93D0BC-E3CA-4000-B8E5-DB22B7BA4F99}" type="presOf" srcId="{541ADF25-55F7-40F1-A781-19E3552D4660}" destId="{F8961F19-F216-417D-8B22-48393E362CB5}" srcOrd="1" destOrd="0" presId="urn:microsoft.com/office/officeart/2005/8/layout/gear1"/>
    <dgm:cxn modelId="{E68126D8-FC85-4E1A-8B32-0D59C9B28198}" type="presOf" srcId="{030CFEAA-CF7D-47B2-B9DE-39D45B15AEA9}" destId="{22E69D31-3F8B-491B-9C16-89455C14FD0B}" srcOrd="0" destOrd="0" presId="urn:microsoft.com/office/officeart/2005/8/layout/gear1"/>
    <dgm:cxn modelId="{279DE3F1-AE0F-49B4-ADFA-338608FEFA26}" type="presOf" srcId="{AF875029-EF43-4CEC-8110-F9024CD5CA52}" destId="{F411407B-04F6-4A28-A645-B76C39AE1E39}" srcOrd="0" destOrd="0" presId="urn:microsoft.com/office/officeart/2005/8/layout/gear1"/>
    <dgm:cxn modelId="{8CA0F8F6-3A1F-4DFD-AAFA-59449A2111E4}" type="presOf" srcId="{50D1AE77-9063-4984-A43F-31E0A58D566B}" destId="{73A5E7D4-C463-4EFF-9CDE-3DFE1EAEF0D4}" srcOrd="3" destOrd="0" presId="urn:microsoft.com/office/officeart/2005/8/layout/gear1"/>
    <dgm:cxn modelId="{477164C9-4159-4390-B389-223A0BF3EF32}" type="presParOf" srcId="{85E478DF-E5D8-4148-AA37-5A01F04066D2}" destId="{65391BC2-2968-42E9-B518-4538C8FD9225}" srcOrd="0" destOrd="0" presId="urn:microsoft.com/office/officeart/2005/8/layout/gear1"/>
    <dgm:cxn modelId="{164E58E3-5DA2-4E01-BA12-5180D8104F6C}" type="presParOf" srcId="{85E478DF-E5D8-4148-AA37-5A01F04066D2}" destId="{F8961F19-F216-417D-8B22-48393E362CB5}" srcOrd="1" destOrd="0" presId="urn:microsoft.com/office/officeart/2005/8/layout/gear1"/>
    <dgm:cxn modelId="{0CC8405C-B88B-4ECE-B086-D76513708B48}" type="presParOf" srcId="{85E478DF-E5D8-4148-AA37-5A01F04066D2}" destId="{40211663-D8A8-4CC2-9520-387763CD6455}" srcOrd="2" destOrd="0" presId="urn:microsoft.com/office/officeart/2005/8/layout/gear1"/>
    <dgm:cxn modelId="{4CD188A9-D56C-45C2-ADFD-42FE0ECF56ED}" type="presParOf" srcId="{85E478DF-E5D8-4148-AA37-5A01F04066D2}" destId="{50085D88-4AC7-47E9-8FE9-3884352A0580}" srcOrd="3" destOrd="0" presId="urn:microsoft.com/office/officeart/2005/8/layout/gear1"/>
    <dgm:cxn modelId="{86343FEF-557B-4751-9F1E-DA59BA737278}" type="presParOf" srcId="{85E478DF-E5D8-4148-AA37-5A01F04066D2}" destId="{D2EF863C-4DCD-4A3C-8DE1-46E22B870453}" srcOrd="4" destOrd="0" presId="urn:microsoft.com/office/officeart/2005/8/layout/gear1"/>
    <dgm:cxn modelId="{3CAACD5A-994D-4546-ABCF-2994C8E86939}" type="presParOf" srcId="{85E478DF-E5D8-4148-AA37-5A01F04066D2}" destId="{0B3AC85C-C5C8-4372-BCA7-FD8494385DD0}" srcOrd="5" destOrd="0" presId="urn:microsoft.com/office/officeart/2005/8/layout/gear1"/>
    <dgm:cxn modelId="{0CEE3714-1EEC-4549-9252-FE656661C67A}" type="presParOf" srcId="{85E478DF-E5D8-4148-AA37-5A01F04066D2}" destId="{FA27B0EC-65D0-42A2-B078-3A77962C9C04}" srcOrd="6" destOrd="0" presId="urn:microsoft.com/office/officeart/2005/8/layout/gear1"/>
    <dgm:cxn modelId="{53DB12FF-CAEC-4ABD-A4E0-BEDAFB081BB7}" type="presParOf" srcId="{85E478DF-E5D8-4148-AA37-5A01F04066D2}" destId="{4DB43A71-A232-42BE-A560-CBE8F33EA3F9}" srcOrd="7" destOrd="0" presId="urn:microsoft.com/office/officeart/2005/8/layout/gear1"/>
    <dgm:cxn modelId="{6C979361-32DE-4950-9198-5CEFC4AA590E}" type="presParOf" srcId="{85E478DF-E5D8-4148-AA37-5A01F04066D2}" destId="{27AC0D74-F912-4F31-BF3D-1E165A5EF67C}" srcOrd="8" destOrd="0" presId="urn:microsoft.com/office/officeart/2005/8/layout/gear1"/>
    <dgm:cxn modelId="{69A6C2F0-C100-4667-8795-C5E5042980B5}" type="presParOf" srcId="{85E478DF-E5D8-4148-AA37-5A01F04066D2}" destId="{73A5E7D4-C463-4EFF-9CDE-3DFE1EAEF0D4}" srcOrd="9" destOrd="0" presId="urn:microsoft.com/office/officeart/2005/8/layout/gear1"/>
    <dgm:cxn modelId="{3082522D-36D4-4F4B-90D7-42FAA41BECEB}" type="presParOf" srcId="{85E478DF-E5D8-4148-AA37-5A01F04066D2}" destId="{22E69D31-3F8B-491B-9C16-89455C14FD0B}" srcOrd="10" destOrd="0" presId="urn:microsoft.com/office/officeart/2005/8/layout/gear1"/>
    <dgm:cxn modelId="{438E0C2A-5261-49C1-A1DA-B3789A725AEC}" type="presParOf" srcId="{85E478DF-E5D8-4148-AA37-5A01F04066D2}" destId="{8A30063A-A79B-43E3-9CB8-4ECBCAE6350E}" srcOrd="11" destOrd="0" presId="urn:microsoft.com/office/officeart/2005/8/layout/gear1"/>
    <dgm:cxn modelId="{05C5491F-A028-4A26-8DC3-D01DFCC655C5}" type="presParOf" srcId="{85E478DF-E5D8-4148-AA37-5A01F04066D2}" destId="{F411407B-04F6-4A28-A645-B76C39AE1E39}"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5C36D-44D7-4EF0-819E-F3F0EE5E511C}">
      <dsp:nvSpPr>
        <dsp:cNvPr id="0" name=""/>
        <dsp:cNvSpPr/>
      </dsp:nvSpPr>
      <dsp:spPr>
        <a:xfrm>
          <a:off x="7467600" y="3159974"/>
          <a:ext cx="3821903" cy="1326611"/>
        </a:xfrm>
        <a:custGeom>
          <a:avLst/>
          <a:gdLst/>
          <a:ahLst/>
          <a:cxnLst/>
          <a:rect l="0" t="0" r="0" b="0"/>
          <a:pathLst>
            <a:path>
              <a:moveTo>
                <a:pt x="0" y="0"/>
              </a:moveTo>
              <a:lnTo>
                <a:pt x="0" y="663305"/>
              </a:lnTo>
              <a:lnTo>
                <a:pt x="3821903" y="663305"/>
              </a:lnTo>
              <a:lnTo>
                <a:pt x="3821903" y="132661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DEAFA3-FFAB-4446-8AB8-334AF1938604}">
      <dsp:nvSpPr>
        <dsp:cNvPr id="0" name=""/>
        <dsp:cNvSpPr/>
      </dsp:nvSpPr>
      <dsp:spPr>
        <a:xfrm>
          <a:off x="3645696" y="3159974"/>
          <a:ext cx="3821903" cy="1326611"/>
        </a:xfrm>
        <a:custGeom>
          <a:avLst/>
          <a:gdLst/>
          <a:ahLst/>
          <a:cxnLst/>
          <a:rect l="0" t="0" r="0" b="0"/>
          <a:pathLst>
            <a:path>
              <a:moveTo>
                <a:pt x="3821903" y="0"/>
              </a:moveTo>
              <a:lnTo>
                <a:pt x="3821903" y="663305"/>
              </a:lnTo>
              <a:lnTo>
                <a:pt x="0" y="663305"/>
              </a:lnTo>
              <a:lnTo>
                <a:pt x="0" y="132661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BB8A67-FE0A-4AFA-80E6-F6D34AB0DDD8}">
      <dsp:nvSpPr>
        <dsp:cNvPr id="0" name=""/>
        <dsp:cNvSpPr/>
      </dsp:nvSpPr>
      <dsp:spPr>
        <a:xfrm>
          <a:off x="4309002" y="1376"/>
          <a:ext cx="6317195" cy="3158597"/>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b="1" kern="1200">
              <a:solidFill>
                <a:schemeClr val="accent1"/>
              </a:solidFill>
            </a:rPr>
            <a:t>Nội dung </a:t>
          </a:r>
        </a:p>
        <a:p>
          <a:pPr marL="0" lvl="0" indent="0" algn="ctr" defTabSz="2044700">
            <a:lnSpc>
              <a:spcPct val="90000"/>
            </a:lnSpc>
            <a:spcBef>
              <a:spcPct val="0"/>
            </a:spcBef>
            <a:spcAft>
              <a:spcPct val="35000"/>
            </a:spcAft>
            <a:buNone/>
          </a:pPr>
          <a:r>
            <a:rPr lang="en-US" sz="4600" b="1" kern="1200">
              <a:solidFill>
                <a:schemeClr val="accent1"/>
              </a:solidFill>
            </a:rPr>
            <a:t>Sở hữu</a:t>
          </a:r>
        </a:p>
      </dsp:txBody>
      <dsp:txXfrm>
        <a:off x="4309002" y="1376"/>
        <a:ext cx="6317195" cy="3158597"/>
      </dsp:txXfrm>
    </dsp:sp>
    <dsp:sp modelId="{08C72D00-2BA6-4D6C-8C37-7743AB018A64}">
      <dsp:nvSpPr>
        <dsp:cNvPr id="0" name=""/>
        <dsp:cNvSpPr/>
      </dsp:nvSpPr>
      <dsp:spPr>
        <a:xfrm>
          <a:off x="487098" y="4486585"/>
          <a:ext cx="6317195" cy="3158597"/>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b="1" kern="1200">
              <a:solidFill>
                <a:srgbClr val="FF0000"/>
              </a:solidFill>
            </a:rPr>
            <a:t>Kinh tế</a:t>
          </a:r>
        </a:p>
        <a:p>
          <a:pPr marL="0" lvl="0" indent="0" algn="ctr" defTabSz="2044700">
            <a:lnSpc>
              <a:spcPct val="90000"/>
            </a:lnSpc>
            <a:spcBef>
              <a:spcPct val="0"/>
            </a:spcBef>
            <a:spcAft>
              <a:spcPct val="35000"/>
            </a:spcAft>
            <a:buNone/>
          </a:pPr>
          <a:r>
            <a:rPr lang="en-US" sz="4600" b="1" kern="1200">
              <a:solidFill>
                <a:schemeClr val="accent1"/>
              </a:solidFill>
            </a:rPr>
            <a:t>Sở hữu là cơ sở để các chủ thể thực hiện lợi ích từ các đối tượng sở hữu</a:t>
          </a:r>
        </a:p>
      </dsp:txBody>
      <dsp:txXfrm>
        <a:off x="487098" y="4486585"/>
        <a:ext cx="6317195" cy="3158597"/>
      </dsp:txXfrm>
    </dsp:sp>
    <dsp:sp modelId="{DBA09060-B02D-4A58-80D7-57C314E83A6F}">
      <dsp:nvSpPr>
        <dsp:cNvPr id="0" name=""/>
        <dsp:cNvSpPr/>
      </dsp:nvSpPr>
      <dsp:spPr>
        <a:xfrm>
          <a:off x="8130905" y="4486585"/>
          <a:ext cx="6317195" cy="3158597"/>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b="1" kern="1200">
              <a:solidFill>
                <a:srgbClr val="FF0000"/>
              </a:solidFill>
            </a:rPr>
            <a:t>Pháp lý</a:t>
          </a:r>
        </a:p>
        <a:p>
          <a:pPr marL="0" lvl="0" indent="0" algn="ctr" defTabSz="2044700">
            <a:lnSpc>
              <a:spcPct val="90000"/>
            </a:lnSpc>
            <a:spcBef>
              <a:spcPct val="0"/>
            </a:spcBef>
            <a:spcAft>
              <a:spcPct val="35000"/>
            </a:spcAft>
            <a:buNone/>
          </a:pPr>
          <a:r>
            <a:rPr lang="en-US" sz="4600" b="1" kern="1200">
              <a:solidFill>
                <a:schemeClr val="accent1"/>
              </a:solidFill>
            </a:rPr>
            <a:t>Quyền hạn và nghĩa vụ của chủ sở hữu;</a:t>
          </a:r>
        </a:p>
        <a:p>
          <a:pPr marL="0" lvl="0" indent="0" algn="ctr" defTabSz="2044700">
            <a:lnSpc>
              <a:spcPct val="90000"/>
            </a:lnSpc>
            <a:spcBef>
              <a:spcPct val="0"/>
            </a:spcBef>
            <a:spcAft>
              <a:spcPct val="35000"/>
            </a:spcAft>
            <a:buNone/>
          </a:pPr>
          <a:r>
            <a:rPr lang="en-US" sz="4600" b="1" kern="1200">
              <a:solidFill>
                <a:schemeClr val="accent1"/>
              </a:solidFill>
            </a:rPr>
            <a:t>Cơ chế quản lý nhà nước </a:t>
          </a:r>
        </a:p>
      </dsp:txBody>
      <dsp:txXfrm>
        <a:off x="8130905" y="4486585"/>
        <a:ext cx="6317195" cy="3158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9403E-B30D-49FD-A9AF-60E69E3FA372}">
      <dsp:nvSpPr>
        <dsp:cNvPr id="0" name=""/>
        <dsp:cNvSpPr/>
      </dsp:nvSpPr>
      <dsp:spPr>
        <a:xfrm>
          <a:off x="7315200" y="3614881"/>
          <a:ext cx="5175557" cy="898237"/>
        </a:xfrm>
        <a:custGeom>
          <a:avLst/>
          <a:gdLst/>
          <a:ahLst/>
          <a:cxnLst/>
          <a:rect l="0" t="0" r="0" b="0"/>
          <a:pathLst>
            <a:path>
              <a:moveTo>
                <a:pt x="0" y="0"/>
              </a:moveTo>
              <a:lnTo>
                <a:pt x="0" y="449118"/>
              </a:lnTo>
              <a:lnTo>
                <a:pt x="5175557" y="449118"/>
              </a:lnTo>
              <a:lnTo>
                <a:pt x="5175557" y="898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CF466-638F-48A1-8841-FBB8CB067F1D}">
      <dsp:nvSpPr>
        <dsp:cNvPr id="0" name=""/>
        <dsp:cNvSpPr/>
      </dsp:nvSpPr>
      <dsp:spPr>
        <a:xfrm>
          <a:off x="7269479" y="3614881"/>
          <a:ext cx="91440" cy="898237"/>
        </a:xfrm>
        <a:custGeom>
          <a:avLst/>
          <a:gdLst/>
          <a:ahLst/>
          <a:cxnLst/>
          <a:rect l="0" t="0" r="0" b="0"/>
          <a:pathLst>
            <a:path>
              <a:moveTo>
                <a:pt x="45720" y="0"/>
              </a:moveTo>
              <a:lnTo>
                <a:pt x="45720" y="898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DFA87F-F882-4DB1-8270-355DD7DBF9B4}">
      <dsp:nvSpPr>
        <dsp:cNvPr id="0" name=""/>
        <dsp:cNvSpPr/>
      </dsp:nvSpPr>
      <dsp:spPr>
        <a:xfrm>
          <a:off x="2139642" y="3614881"/>
          <a:ext cx="5175557" cy="898237"/>
        </a:xfrm>
        <a:custGeom>
          <a:avLst/>
          <a:gdLst/>
          <a:ahLst/>
          <a:cxnLst/>
          <a:rect l="0" t="0" r="0" b="0"/>
          <a:pathLst>
            <a:path>
              <a:moveTo>
                <a:pt x="5175557" y="0"/>
              </a:moveTo>
              <a:lnTo>
                <a:pt x="5175557" y="449118"/>
              </a:lnTo>
              <a:lnTo>
                <a:pt x="0" y="449118"/>
              </a:lnTo>
              <a:lnTo>
                <a:pt x="0" y="8982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54712-739D-4748-9C11-EF634ACBE2D2}">
      <dsp:nvSpPr>
        <dsp:cNvPr id="0" name=""/>
        <dsp:cNvSpPr/>
      </dsp:nvSpPr>
      <dsp:spPr>
        <a:xfrm>
          <a:off x="5176539" y="1476221"/>
          <a:ext cx="4277320" cy="21386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Phân loại</a:t>
          </a:r>
        </a:p>
      </dsp:txBody>
      <dsp:txXfrm>
        <a:off x="5176539" y="1476221"/>
        <a:ext cx="4277320" cy="2138660"/>
      </dsp:txXfrm>
    </dsp:sp>
    <dsp:sp modelId="{76EE449B-6298-4EC7-9D35-73FA4867C9E3}">
      <dsp:nvSpPr>
        <dsp:cNvPr id="0" name=""/>
        <dsp:cNvSpPr/>
      </dsp:nvSpPr>
      <dsp:spPr>
        <a:xfrm>
          <a:off x="982" y="4513118"/>
          <a:ext cx="4277320" cy="21386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Công hữu</a:t>
          </a:r>
        </a:p>
      </dsp:txBody>
      <dsp:txXfrm>
        <a:off x="982" y="4513118"/>
        <a:ext cx="4277320" cy="2138660"/>
      </dsp:txXfrm>
    </dsp:sp>
    <dsp:sp modelId="{2FA8263C-27E3-4A6D-971B-2A3F631F53CA}">
      <dsp:nvSpPr>
        <dsp:cNvPr id="0" name=""/>
        <dsp:cNvSpPr/>
      </dsp:nvSpPr>
      <dsp:spPr>
        <a:xfrm>
          <a:off x="5176539" y="4513118"/>
          <a:ext cx="4277320" cy="21386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Tư hữu</a:t>
          </a:r>
        </a:p>
      </dsp:txBody>
      <dsp:txXfrm>
        <a:off x="5176539" y="4513118"/>
        <a:ext cx="4277320" cy="2138660"/>
      </dsp:txXfrm>
    </dsp:sp>
    <dsp:sp modelId="{4E6289E3-5DAE-4D56-A667-9D9F9B33FDF2}">
      <dsp:nvSpPr>
        <dsp:cNvPr id="0" name=""/>
        <dsp:cNvSpPr/>
      </dsp:nvSpPr>
      <dsp:spPr>
        <a:xfrm>
          <a:off x="10352097" y="4513118"/>
          <a:ext cx="4277320" cy="21386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Hỗn hợp</a:t>
          </a:r>
        </a:p>
      </dsp:txBody>
      <dsp:txXfrm>
        <a:off x="10352097" y="4513118"/>
        <a:ext cx="4277320" cy="2138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BA7DB-A410-4F01-818D-01B1BF3E7CD7}">
      <dsp:nvSpPr>
        <dsp:cNvPr id="0" name=""/>
        <dsp:cNvSpPr/>
      </dsp:nvSpPr>
      <dsp:spPr>
        <a:xfrm>
          <a:off x="396" y="3106539"/>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Phân loại</a:t>
          </a:r>
        </a:p>
      </dsp:txBody>
      <dsp:txXfrm>
        <a:off x="56482" y="3162625"/>
        <a:ext cx="3717671" cy="1802749"/>
      </dsp:txXfrm>
    </dsp:sp>
    <dsp:sp modelId="{1B8A4585-AB98-4AA9-88A2-AA87CCBBD37C}">
      <dsp:nvSpPr>
        <dsp:cNvPr id="0" name=""/>
        <dsp:cNvSpPr/>
      </dsp:nvSpPr>
      <dsp:spPr>
        <a:xfrm rot="18289469">
          <a:off x="3254909" y="2941716"/>
          <a:ext cx="2682599" cy="42407"/>
        </a:xfrm>
        <a:custGeom>
          <a:avLst/>
          <a:gdLst/>
          <a:ahLst/>
          <a:cxnLst/>
          <a:rect l="0" t="0" r="0" b="0"/>
          <a:pathLst>
            <a:path>
              <a:moveTo>
                <a:pt x="0" y="21203"/>
              </a:moveTo>
              <a:lnTo>
                <a:pt x="2682599" y="212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29144" y="2895854"/>
        <a:ext cx="134129" cy="134129"/>
      </dsp:txXfrm>
    </dsp:sp>
    <dsp:sp modelId="{B2853650-2298-47A4-8A7F-FA792A2AD55D}">
      <dsp:nvSpPr>
        <dsp:cNvPr id="0" name=""/>
        <dsp:cNvSpPr/>
      </dsp:nvSpPr>
      <dsp:spPr>
        <a:xfrm>
          <a:off x="5362178" y="904378"/>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KT Nhà nước</a:t>
          </a:r>
        </a:p>
      </dsp:txBody>
      <dsp:txXfrm>
        <a:off x="5418264" y="960464"/>
        <a:ext cx="3717671" cy="1802749"/>
      </dsp:txXfrm>
    </dsp:sp>
    <dsp:sp modelId="{44FBEE5C-2136-4B04-B4AE-FBB391429E69}">
      <dsp:nvSpPr>
        <dsp:cNvPr id="0" name=""/>
        <dsp:cNvSpPr/>
      </dsp:nvSpPr>
      <dsp:spPr>
        <a:xfrm>
          <a:off x="3830240" y="4042796"/>
          <a:ext cx="1531937" cy="42407"/>
        </a:xfrm>
        <a:custGeom>
          <a:avLst/>
          <a:gdLst/>
          <a:ahLst/>
          <a:cxnLst/>
          <a:rect l="0" t="0" r="0" b="0"/>
          <a:pathLst>
            <a:path>
              <a:moveTo>
                <a:pt x="0" y="21203"/>
              </a:moveTo>
              <a:lnTo>
                <a:pt x="1531937" y="212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7910" y="4025701"/>
        <a:ext cx="76596" cy="76596"/>
      </dsp:txXfrm>
    </dsp:sp>
    <dsp:sp modelId="{5658C337-9A06-4F8A-9AA1-21E374586BD6}">
      <dsp:nvSpPr>
        <dsp:cNvPr id="0" name=""/>
        <dsp:cNvSpPr/>
      </dsp:nvSpPr>
      <dsp:spPr>
        <a:xfrm>
          <a:off x="5362178" y="3106539"/>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KT ngoài Nhà nước</a:t>
          </a:r>
        </a:p>
      </dsp:txBody>
      <dsp:txXfrm>
        <a:off x="5418264" y="3162625"/>
        <a:ext cx="3717671" cy="1802749"/>
      </dsp:txXfrm>
    </dsp:sp>
    <dsp:sp modelId="{2937D5B2-83BD-45E7-9391-C4AB5ACCD9D6}">
      <dsp:nvSpPr>
        <dsp:cNvPr id="0" name=""/>
        <dsp:cNvSpPr/>
      </dsp:nvSpPr>
      <dsp:spPr>
        <a:xfrm rot="18289469">
          <a:off x="8616690" y="2941716"/>
          <a:ext cx="2682599" cy="42407"/>
        </a:xfrm>
        <a:custGeom>
          <a:avLst/>
          <a:gdLst/>
          <a:ahLst/>
          <a:cxnLst/>
          <a:rect l="0" t="0" r="0" b="0"/>
          <a:pathLst>
            <a:path>
              <a:moveTo>
                <a:pt x="0" y="21203"/>
              </a:moveTo>
              <a:lnTo>
                <a:pt x="2682599" y="21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890925" y="2895854"/>
        <a:ext cx="134129" cy="134129"/>
      </dsp:txXfrm>
    </dsp:sp>
    <dsp:sp modelId="{98C5527F-DFEA-4EEC-88C8-6130A4529464}">
      <dsp:nvSpPr>
        <dsp:cNvPr id="0" name=""/>
        <dsp:cNvSpPr/>
      </dsp:nvSpPr>
      <dsp:spPr>
        <a:xfrm>
          <a:off x="10723959" y="904378"/>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KT tập thể</a:t>
          </a:r>
        </a:p>
      </dsp:txBody>
      <dsp:txXfrm>
        <a:off x="10780045" y="960464"/>
        <a:ext cx="3717671" cy="1802749"/>
      </dsp:txXfrm>
    </dsp:sp>
    <dsp:sp modelId="{72F4DF8C-370C-4796-AAEA-89189F684185}">
      <dsp:nvSpPr>
        <dsp:cNvPr id="0" name=""/>
        <dsp:cNvSpPr/>
      </dsp:nvSpPr>
      <dsp:spPr>
        <a:xfrm>
          <a:off x="9192021" y="4042796"/>
          <a:ext cx="1531937" cy="42407"/>
        </a:xfrm>
        <a:custGeom>
          <a:avLst/>
          <a:gdLst/>
          <a:ahLst/>
          <a:cxnLst/>
          <a:rect l="0" t="0" r="0" b="0"/>
          <a:pathLst>
            <a:path>
              <a:moveTo>
                <a:pt x="0" y="21203"/>
              </a:moveTo>
              <a:lnTo>
                <a:pt x="1531937" y="21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919692" y="4025701"/>
        <a:ext cx="76596" cy="76596"/>
      </dsp:txXfrm>
    </dsp:sp>
    <dsp:sp modelId="{CFF05178-2A23-4135-A108-DB5903E49A95}">
      <dsp:nvSpPr>
        <dsp:cNvPr id="0" name=""/>
        <dsp:cNvSpPr/>
      </dsp:nvSpPr>
      <dsp:spPr>
        <a:xfrm>
          <a:off x="10723959" y="3106539"/>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KT tư nhân</a:t>
          </a:r>
        </a:p>
      </dsp:txBody>
      <dsp:txXfrm>
        <a:off x="10780045" y="3162625"/>
        <a:ext cx="3717671" cy="1802749"/>
      </dsp:txXfrm>
    </dsp:sp>
    <dsp:sp modelId="{4B15E141-AB44-4C9E-B4FA-A88A7BDB0427}">
      <dsp:nvSpPr>
        <dsp:cNvPr id="0" name=""/>
        <dsp:cNvSpPr/>
      </dsp:nvSpPr>
      <dsp:spPr>
        <a:xfrm rot="3310531">
          <a:off x="8616690" y="5143876"/>
          <a:ext cx="2682599" cy="42407"/>
        </a:xfrm>
        <a:custGeom>
          <a:avLst/>
          <a:gdLst/>
          <a:ahLst/>
          <a:cxnLst/>
          <a:rect l="0" t="0" r="0" b="0"/>
          <a:pathLst>
            <a:path>
              <a:moveTo>
                <a:pt x="0" y="21203"/>
              </a:moveTo>
              <a:lnTo>
                <a:pt x="2682599" y="21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890925" y="5098015"/>
        <a:ext cx="134129" cy="134129"/>
      </dsp:txXfrm>
    </dsp:sp>
    <dsp:sp modelId="{77D5FACF-2971-4CA5-AAA3-7E675B28C11E}">
      <dsp:nvSpPr>
        <dsp:cNvPr id="0" name=""/>
        <dsp:cNvSpPr/>
      </dsp:nvSpPr>
      <dsp:spPr>
        <a:xfrm>
          <a:off x="10723959" y="5308699"/>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KT cá thể</a:t>
          </a:r>
        </a:p>
      </dsp:txBody>
      <dsp:txXfrm>
        <a:off x="10780045" y="5364785"/>
        <a:ext cx="3717671" cy="1802749"/>
      </dsp:txXfrm>
    </dsp:sp>
    <dsp:sp modelId="{CB7DF1B5-8B88-49C0-85D6-00A24FBE71EB}">
      <dsp:nvSpPr>
        <dsp:cNvPr id="0" name=""/>
        <dsp:cNvSpPr/>
      </dsp:nvSpPr>
      <dsp:spPr>
        <a:xfrm rot="3310531">
          <a:off x="3254909" y="5143876"/>
          <a:ext cx="2682599" cy="42407"/>
        </a:xfrm>
        <a:custGeom>
          <a:avLst/>
          <a:gdLst/>
          <a:ahLst/>
          <a:cxnLst/>
          <a:rect l="0" t="0" r="0" b="0"/>
          <a:pathLst>
            <a:path>
              <a:moveTo>
                <a:pt x="0" y="21203"/>
              </a:moveTo>
              <a:lnTo>
                <a:pt x="2682599" y="212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29144" y="5098015"/>
        <a:ext cx="134129" cy="134129"/>
      </dsp:txXfrm>
    </dsp:sp>
    <dsp:sp modelId="{2BAF6237-FFD7-487B-BF6C-FD13FC966B20}">
      <dsp:nvSpPr>
        <dsp:cNvPr id="0" name=""/>
        <dsp:cNvSpPr/>
      </dsp:nvSpPr>
      <dsp:spPr>
        <a:xfrm>
          <a:off x="5362178" y="5308699"/>
          <a:ext cx="3829843" cy="19149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a:t>Khu vực FDI</a:t>
          </a:r>
        </a:p>
      </dsp:txBody>
      <dsp:txXfrm>
        <a:off x="5418264" y="5364785"/>
        <a:ext cx="3717671" cy="1802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04017-81C7-44E5-A376-7D5385FF4587}">
      <dsp:nvSpPr>
        <dsp:cNvPr id="0" name=""/>
        <dsp:cNvSpPr/>
      </dsp:nvSpPr>
      <dsp:spPr>
        <a:xfrm>
          <a:off x="4595" y="98996"/>
          <a:ext cx="4480917" cy="633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THỂ CHẾ</a:t>
          </a:r>
        </a:p>
      </dsp:txBody>
      <dsp:txXfrm>
        <a:off x="4595" y="98996"/>
        <a:ext cx="4480917" cy="633600"/>
      </dsp:txXfrm>
    </dsp:sp>
    <dsp:sp modelId="{4C479158-1DB8-4185-893C-FE9288B92B86}">
      <dsp:nvSpPr>
        <dsp:cNvPr id="0" name=""/>
        <dsp:cNvSpPr/>
      </dsp:nvSpPr>
      <dsp:spPr>
        <a:xfrm>
          <a:off x="4595" y="732596"/>
          <a:ext cx="4480917" cy="871880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56032" rIns="341376" bIns="384048" numCol="1" spcCol="1270" anchor="t" anchorCtr="0">
          <a:noAutofit/>
        </a:bodyPr>
        <a:lstStyle/>
        <a:p>
          <a:pPr marL="285750" lvl="1" indent="-285750" algn="l" defTabSz="2133600">
            <a:lnSpc>
              <a:spcPct val="90000"/>
            </a:lnSpc>
            <a:spcBef>
              <a:spcPct val="0"/>
            </a:spcBef>
            <a:spcAft>
              <a:spcPct val="15000"/>
            </a:spcAft>
            <a:buChar char="•"/>
          </a:pPr>
          <a:r>
            <a:rPr lang="vi-VN" sz="4800" kern="1200"/>
            <a:t>quy tắc, luật pháp, bộ máy quản lý và cơ chế vận hành nhằm điều chỉnh các hoạt động của con người trong một chế độ xã hội.</a:t>
          </a:r>
          <a:endParaRPr lang="en-US" sz="4800" kern="1200"/>
        </a:p>
      </dsp:txBody>
      <dsp:txXfrm>
        <a:off x="4595" y="732596"/>
        <a:ext cx="4480917" cy="8718806"/>
      </dsp:txXfrm>
    </dsp:sp>
    <dsp:sp modelId="{D351E4A8-D6D2-4E60-A1B2-B6FEDFDDA841}">
      <dsp:nvSpPr>
        <dsp:cNvPr id="0" name=""/>
        <dsp:cNvSpPr/>
      </dsp:nvSpPr>
      <dsp:spPr>
        <a:xfrm>
          <a:off x="5112841" y="98996"/>
          <a:ext cx="4480917" cy="633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THỂ CHẾ KINH TẾ</a:t>
          </a:r>
        </a:p>
      </dsp:txBody>
      <dsp:txXfrm>
        <a:off x="5112841" y="98996"/>
        <a:ext cx="4480917" cy="633600"/>
      </dsp:txXfrm>
    </dsp:sp>
    <dsp:sp modelId="{607101AE-4DEA-4616-B32B-33F710D3E3E5}">
      <dsp:nvSpPr>
        <dsp:cNvPr id="0" name=""/>
        <dsp:cNvSpPr/>
      </dsp:nvSpPr>
      <dsp:spPr>
        <a:xfrm>
          <a:off x="5112841" y="732596"/>
          <a:ext cx="4480917" cy="871880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vi-VN" sz="4400" kern="1200"/>
            <a:t>hệ thống quy tắc, luật pháp, bộ máy quản lý và cơ chế vận hành nhằm điều chỉnh hành vi của các chủ thể kinh tế, các hành vi sản xuất kinh doanh và các quan hệ kinh tế.</a:t>
          </a:r>
          <a:endParaRPr lang="en-US" sz="4400" kern="1200"/>
        </a:p>
      </dsp:txBody>
      <dsp:txXfrm>
        <a:off x="5112841" y="732596"/>
        <a:ext cx="4480917" cy="8718806"/>
      </dsp:txXfrm>
    </dsp:sp>
    <dsp:sp modelId="{7E35DAE5-39F4-4B93-B874-099196B4CFE0}">
      <dsp:nvSpPr>
        <dsp:cNvPr id="0" name=""/>
        <dsp:cNvSpPr/>
      </dsp:nvSpPr>
      <dsp:spPr>
        <a:xfrm>
          <a:off x="10221087" y="98996"/>
          <a:ext cx="4480917" cy="633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THỂ CHẾ KTTT ĐỊNH HƯỚNG XHCN</a:t>
          </a:r>
        </a:p>
      </dsp:txBody>
      <dsp:txXfrm>
        <a:off x="10221087" y="98996"/>
        <a:ext cx="4480917" cy="633600"/>
      </dsp:txXfrm>
    </dsp:sp>
    <dsp:sp modelId="{00F63EF8-2C8A-4A50-A336-FD4A2FDD0AEC}">
      <dsp:nvSpPr>
        <dsp:cNvPr id="0" name=""/>
        <dsp:cNvSpPr/>
      </dsp:nvSpPr>
      <dsp:spPr>
        <a:xfrm>
          <a:off x="10221087" y="732596"/>
          <a:ext cx="4480917" cy="871880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vi-VN" sz="2800" kern="1200"/>
            <a:t>hệ thống đường lối, chủ trương chiến lược, hệ thống luật pháp, chính sách quy định xác lập cơ chế vận hành, điều chỉnh chức năng, hoạt động, mục tiêu, phương thức hoạt động, các quan hệ lợi ích của các tổ chức, các chủ thể kinh tế nhằm hướng tới xác lập đồng bộ các yếu tố thị trường, các loại thị trường hiện đại theo hướng góp phần thúc đẩy dân giàu, nước mạnh, dân chủ, công bằng, văn minh.</a:t>
          </a:r>
          <a:endParaRPr lang="en-US" sz="2800" kern="1200"/>
        </a:p>
      </dsp:txBody>
      <dsp:txXfrm>
        <a:off x="10221087" y="732596"/>
        <a:ext cx="4480917" cy="87188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83BB1-E271-4199-9428-0B4C4EE66259}">
      <dsp:nvSpPr>
        <dsp:cNvPr id="0" name=""/>
        <dsp:cNvSpPr/>
      </dsp:nvSpPr>
      <dsp:spPr>
        <a:xfrm>
          <a:off x="5728702" y="4421605"/>
          <a:ext cx="3706394" cy="37063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a:t>Thể chế KTTT định hướng XHCN</a:t>
          </a:r>
        </a:p>
      </dsp:txBody>
      <dsp:txXfrm>
        <a:off x="6271491" y="4964394"/>
        <a:ext cx="2620816" cy="2620816"/>
      </dsp:txXfrm>
    </dsp:sp>
    <dsp:sp modelId="{986A432E-DC22-43E0-8F07-34044033FE68}">
      <dsp:nvSpPr>
        <dsp:cNvPr id="0" name=""/>
        <dsp:cNvSpPr/>
      </dsp:nvSpPr>
      <dsp:spPr>
        <a:xfrm rot="12901581">
          <a:off x="3342553" y="3771902"/>
          <a:ext cx="2843771" cy="10563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F95C60-9193-4E5D-A4C2-C221CAADB9FB}">
      <dsp:nvSpPr>
        <dsp:cNvPr id="0" name=""/>
        <dsp:cNvSpPr/>
      </dsp:nvSpPr>
      <dsp:spPr>
        <a:xfrm>
          <a:off x="1839536" y="2075538"/>
          <a:ext cx="3521074" cy="28168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2578100">
            <a:lnSpc>
              <a:spcPct val="90000"/>
            </a:lnSpc>
            <a:spcBef>
              <a:spcPct val="0"/>
            </a:spcBef>
            <a:spcAft>
              <a:spcPct val="35000"/>
            </a:spcAft>
            <a:buNone/>
          </a:pPr>
          <a:r>
            <a:rPr lang="en-US" sz="5800" kern="1200"/>
            <a:t>Chưa đồng bộ</a:t>
          </a:r>
        </a:p>
      </dsp:txBody>
      <dsp:txXfrm>
        <a:off x="1922039" y="2158041"/>
        <a:ext cx="3356068" cy="2651853"/>
      </dsp:txXfrm>
    </dsp:sp>
    <dsp:sp modelId="{962638D8-A673-4F8A-88CD-25F722867725}">
      <dsp:nvSpPr>
        <dsp:cNvPr id="0" name=""/>
        <dsp:cNvSpPr/>
      </dsp:nvSpPr>
      <dsp:spPr>
        <a:xfrm rot="16200000">
          <a:off x="6159464" y="2305434"/>
          <a:ext cx="2844871" cy="10563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35CE4-7C43-4B3F-A06C-D1970CCAAF27}">
      <dsp:nvSpPr>
        <dsp:cNvPr id="0" name=""/>
        <dsp:cNvSpPr/>
      </dsp:nvSpPr>
      <dsp:spPr>
        <a:xfrm>
          <a:off x="5821362" y="2730"/>
          <a:ext cx="3521074" cy="28168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2578100">
            <a:lnSpc>
              <a:spcPct val="90000"/>
            </a:lnSpc>
            <a:spcBef>
              <a:spcPct val="0"/>
            </a:spcBef>
            <a:spcAft>
              <a:spcPct val="35000"/>
            </a:spcAft>
            <a:buNone/>
          </a:pPr>
          <a:r>
            <a:rPr lang="en-US" sz="5800" kern="1200"/>
            <a:t>Chưa đầy đủ</a:t>
          </a:r>
        </a:p>
      </dsp:txBody>
      <dsp:txXfrm>
        <a:off x="5903865" y="85233"/>
        <a:ext cx="3356068" cy="2651853"/>
      </dsp:txXfrm>
    </dsp:sp>
    <dsp:sp modelId="{88953C3E-738F-4F82-9C88-46C635C46CAA}">
      <dsp:nvSpPr>
        <dsp:cNvPr id="0" name=""/>
        <dsp:cNvSpPr/>
      </dsp:nvSpPr>
      <dsp:spPr>
        <a:xfrm rot="19498419">
          <a:off x="8977475" y="3771902"/>
          <a:ext cx="2843771" cy="10563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F46158-88BF-49A8-86A7-4960E6296376}">
      <dsp:nvSpPr>
        <dsp:cNvPr id="0" name=""/>
        <dsp:cNvSpPr/>
      </dsp:nvSpPr>
      <dsp:spPr>
        <a:xfrm>
          <a:off x="9803189" y="2075538"/>
          <a:ext cx="3521074" cy="28168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2578100">
            <a:lnSpc>
              <a:spcPct val="90000"/>
            </a:lnSpc>
            <a:spcBef>
              <a:spcPct val="0"/>
            </a:spcBef>
            <a:spcAft>
              <a:spcPct val="35000"/>
            </a:spcAft>
            <a:buNone/>
          </a:pPr>
          <a:r>
            <a:rPr lang="en-US" sz="5800" kern="1200"/>
            <a:t>Kém hiệu lực, hiệu quả</a:t>
          </a:r>
        </a:p>
      </dsp:txBody>
      <dsp:txXfrm>
        <a:off x="9885692" y="2158041"/>
        <a:ext cx="3356068" cy="26518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66089-EF68-4B92-B516-CAECAC060A26}">
      <dsp:nvSpPr>
        <dsp:cNvPr id="0" name=""/>
        <dsp:cNvSpPr/>
      </dsp:nvSpPr>
      <dsp:spPr>
        <a:xfrm>
          <a:off x="1445754" y="0"/>
          <a:ext cx="11815090" cy="84582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b="1" kern="1200"/>
            <a:t>XÃ HỘI</a:t>
          </a:r>
        </a:p>
      </dsp:txBody>
      <dsp:txXfrm>
        <a:off x="5701550" y="422910"/>
        <a:ext cx="3303499" cy="1268730"/>
      </dsp:txXfrm>
    </dsp:sp>
    <dsp:sp modelId="{9F6EB894-9156-4946-B4E9-8D855BC14CD2}">
      <dsp:nvSpPr>
        <dsp:cNvPr id="0" name=""/>
        <dsp:cNvSpPr/>
      </dsp:nvSpPr>
      <dsp:spPr>
        <a:xfrm>
          <a:off x="2627263" y="1691639"/>
          <a:ext cx="9452072" cy="67665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b="1" kern="1200"/>
            <a:t>TẬP THỂ</a:t>
          </a:r>
        </a:p>
      </dsp:txBody>
      <dsp:txXfrm>
        <a:off x="5701550" y="2097633"/>
        <a:ext cx="3303499" cy="1217980"/>
      </dsp:txXfrm>
    </dsp:sp>
    <dsp:sp modelId="{40EF2192-A500-41A4-A530-F7A9F40E3DF4}">
      <dsp:nvSpPr>
        <dsp:cNvPr id="0" name=""/>
        <dsp:cNvSpPr/>
      </dsp:nvSpPr>
      <dsp:spPr>
        <a:xfrm>
          <a:off x="3808823" y="3383279"/>
          <a:ext cx="7088952" cy="50749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a:t>CÁ NHÂN NGƯỜI SXKD</a:t>
          </a:r>
        </a:p>
      </dsp:txBody>
      <dsp:txXfrm>
        <a:off x="5701574" y="3763898"/>
        <a:ext cx="3303451" cy="1141857"/>
      </dsp:txXfrm>
    </dsp:sp>
    <dsp:sp modelId="{B7134CEE-CCB9-48F9-9412-A81EBA23D2C1}">
      <dsp:nvSpPr>
        <dsp:cNvPr id="0" name=""/>
        <dsp:cNvSpPr/>
      </dsp:nvSpPr>
      <dsp:spPr>
        <a:xfrm>
          <a:off x="4990281" y="5074919"/>
          <a:ext cx="4726036" cy="3383280"/>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a:t>CÁ NHÂN NGƯỜI LAO ĐỘNG</a:t>
          </a:r>
        </a:p>
      </dsp:txBody>
      <dsp:txXfrm>
        <a:off x="5682393" y="5920739"/>
        <a:ext cx="3341812" cy="1691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5BC38-89F7-48F7-866C-7DAA396043EB}">
      <dsp:nvSpPr>
        <dsp:cNvPr id="0" name=""/>
        <dsp:cNvSpPr/>
      </dsp:nvSpPr>
      <dsp:spPr>
        <a:xfrm rot="16200000">
          <a:off x="1549400" y="-1549400"/>
          <a:ext cx="4064000" cy="7162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a:t>Trình độ phát triển của LỰC LƯỢNG SẢN XUẤT</a:t>
          </a:r>
        </a:p>
      </dsp:txBody>
      <dsp:txXfrm rot="5400000">
        <a:off x="0" y="0"/>
        <a:ext cx="7162800" cy="3048000"/>
      </dsp:txXfrm>
    </dsp:sp>
    <dsp:sp modelId="{032761C1-C09E-440B-A727-03DBDE37B70A}">
      <dsp:nvSpPr>
        <dsp:cNvPr id="0" name=""/>
        <dsp:cNvSpPr/>
      </dsp:nvSpPr>
      <dsp:spPr>
        <a:xfrm>
          <a:off x="7162800" y="0"/>
          <a:ext cx="7162800" cy="40640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a:t>Địa vị của chủ thể trong hệ thống QUAN HỆ SẢN XUẤT xã hội</a:t>
          </a:r>
        </a:p>
      </dsp:txBody>
      <dsp:txXfrm>
        <a:off x="7162800" y="0"/>
        <a:ext cx="7162800" cy="3048000"/>
      </dsp:txXfrm>
    </dsp:sp>
    <dsp:sp modelId="{E1BED7B0-B429-49C6-9EA0-BB9FD3EFD2C8}">
      <dsp:nvSpPr>
        <dsp:cNvPr id="0" name=""/>
        <dsp:cNvSpPr/>
      </dsp:nvSpPr>
      <dsp:spPr>
        <a:xfrm rot="10800000">
          <a:off x="0" y="4064000"/>
          <a:ext cx="7162800" cy="40640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a:t>Hội nhập kinh tế quốc tế</a:t>
          </a:r>
        </a:p>
      </dsp:txBody>
      <dsp:txXfrm rot="10800000">
        <a:off x="0" y="5079999"/>
        <a:ext cx="7162800" cy="3048000"/>
      </dsp:txXfrm>
    </dsp:sp>
    <dsp:sp modelId="{AF78C9D6-972A-4E68-8739-5CD781A94CCA}">
      <dsp:nvSpPr>
        <dsp:cNvPr id="0" name=""/>
        <dsp:cNvSpPr/>
      </dsp:nvSpPr>
      <dsp:spPr>
        <a:xfrm rot="5400000">
          <a:off x="8712200" y="2514599"/>
          <a:ext cx="4064000" cy="7162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a:t>Chính sách phân phối thu nhập của Nhà nước</a:t>
          </a:r>
        </a:p>
      </dsp:txBody>
      <dsp:txXfrm rot="-5400000">
        <a:off x="7162800" y="5079999"/>
        <a:ext cx="7162800" cy="3048000"/>
      </dsp:txXfrm>
    </dsp:sp>
    <dsp:sp modelId="{71AAEA7B-034D-4D52-9325-E2848E6ED006}">
      <dsp:nvSpPr>
        <dsp:cNvPr id="0" name=""/>
        <dsp:cNvSpPr/>
      </dsp:nvSpPr>
      <dsp:spPr>
        <a:xfrm>
          <a:off x="5013959" y="3047999"/>
          <a:ext cx="4297680" cy="20320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QH LỢI ÍCH KINH TẾ</a:t>
          </a:r>
        </a:p>
      </dsp:txBody>
      <dsp:txXfrm>
        <a:off x="5113153" y="3147193"/>
        <a:ext cx="4099292" cy="18336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8015D-E836-4DA1-BDA5-3E2F355A36F6}">
      <dsp:nvSpPr>
        <dsp:cNvPr id="0" name=""/>
        <dsp:cNvSpPr/>
      </dsp:nvSpPr>
      <dsp:spPr>
        <a:xfrm>
          <a:off x="3098800" y="0"/>
          <a:ext cx="8128000" cy="8128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B07BA-6146-4C5D-B72A-93B60DAC839C}">
      <dsp:nvSpPr>
        <dsp:cNvPr id="0" name=""/>
        <dsp:cNvSpPr/>
      </dsp:nvSpPr>
      <dsp:spPr>
        <a:xfrm>
          <a:off x="3870960" y="772160"/>
          <a:ext cx="3169920" cy="316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Người lao động với người sử dụng lao động</a:t>
          </a:r>
        </a:p>
      </dsp:txBody>
      <dsp:txXfrm>
        <a:off x="4025703" y="926903"/>
        <a:ext cx="2860434" cy="2860434"/>
      </dsp:txXfrm>
    </dsp:sp>
    <dsp:sp modelId="{2095ABCB-E573-4F35-AB5A-8623AE18AB03}">
      <dsp:nvSpPr>
        <dsp:cNvPr id="0" name=""/>
        <dsp:cNvSpPr/>
      </dsp:nvSpPr>
      <dsp:spPr>
        <a:xfrm>
          <a:off x="7284720" y="772160"/>
          <a:ext cx="3169920" cy="316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Những người sử dụng lao động với nhau</a:t>
          </a:r>
        </a:p>
      </dsp:txBody>
      <dsp:txXfrm>
        <a:off x="7439463" y="926903"/>
        <a:ext cx="2860434" cy="2860434"/>
      </dsp:txXfrm>
    </dsp:sp>
    <dsp:sp modelId="{C64F226C-6496-48B5-80DC-D04C1A552F40}">
      <dsp:nvSpPr>
        <dsp:cNvPr id="0" name=""/>
        <dsp:cNvSpPr/>
      </dsp:nvSpPr>
      <dsp:spPr>
        <a:xfrm>
          <a:off x="3870960" y="4185920"/>
          <a:ext cx="3169920" cy="316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Quan hệ giữa lợi ích cá nhân, lợi ích nhóm và lợi ích xã hội</a:t>
          </a:r>
        </a:p>
      </dsp:txBody>
      <dsp:txXfrm>
        <a:off x="4025703" y="4340663"/>
        <a:ext cx="2860434" cy="2860434"/>
      </dsp:txXfrm>
    </dsp:sp>
    <dsp:sp modelId="{22A5C281-E990-4DB7-BD0E-A34F999A8DF1}">
      <dsp:nvSpPr>
        <dsp:cNvPr id="0" name=""/>
        <dsp:cNvSpPr/>
      </dsp:nvSpPr>
      <dsp:spPr>
        <a:xfrm>
          <a:off x="7284720" y="4185920"/>
          <a:ext cx="3169920" cy="316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Những người lao động với nhau</a:t>
          </a:r>
        </a:p>
      </dsp:txBody>
      <dsp:txXfrm>
        <a:off x="7439463" y="4340663"/>
        <a:ext cx="2860434" cy="28604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91BC2-2968-42E9-B518-4538C8FD9225}">
      <dsp:nvSpPr>
        <dsp:cNvPr id="0" name=""/>
        <dsp:cNvSpPr/>
      </dsp:nvSpPr>
      <dsp:spPr>
        <a:xfrm>
          <a:off x="6908800" y="3657600"/>
          <a:ext cx="4470400" cy="4470400"/>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a:t>Nguyên tắc thị trường</a:t>
          </a:r>
        </a:p>
      </dsp:txBody>
      <dsp:txXfrm>
        <a:off x="7807549" y="4704770"/>
        <a:ext cx="2672902" cy="2297878"/>
      </dsp:txXfrm>
    </dsp:sp>
    <dsp:sp modelId="{50085D88-4AC7-47E9-8FE9-3884352A0580}">
      <dsp:nvSpPr>
        <dsp:cNvPr id="0" name=""/>
        <dsp:cNvSpPr/>
      </dsp:nvSpPr>
      <dsp:spPr>
        <a:xfrm>
          <a:off x="4307840" y="2600960"/>
          <a:ext cx="3251200" cy="325120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a:t>Tổ chức xã hội</a:t>
          </a:r>
        </a:p>
      </dsp:txBody>
      <dsp:txXfrm>
        <a:off x="5126339" y="3424406"/>
        <a:ext cx="1614202" cy="1604308"/>
      </dsp:txXfrm>
    </dsp:sp>
    <dsp:sp modelId="{FA27B0EC-65D0-42A2-B078-3A77962C9C04}">
      <dsp:nvSpPr>
        <dsp:cNvPr id="0" name=""/>
        <dsp:cNvSpPr/>
      </dsp:nvSpPr>
      <dsp:spPr>
        <a:xfrm rot="20700000">
          <a:off x="6128843" y="357963"/>
          <a:ext cx="3185512" cy="318551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a:t>Nhà nước</a:t>
          </a:r>
        </a:p>
      </dsp:txBody>
      <dsp:txXfrm rot="-20700000">
        <a:off x="6827520" y="1056640"/>
        <a:ext cx="1788160" cy="1788160"/>
      </dsp:txXfrm>
    </dsp:sp>
    <dsp:sp modelId="{22E69D31-3F8B-491B-9C16-89455C14FD0B}">
      <dsp:nvSpPr>
        <dsp:cNvPr id="0" name=""/>
        <dsp:cNvSpPr/>
      </dsp:nvSpPr>
      <dsp:spPr>
        <a:xfrm>
          <a:off x="6610051" y="2957126"/>
          <a:ext cx="5722112" cy="5722112"/>
        </a:xfrm>
        <a:prstGeom prst="circularArrow">
          <a:avLst>
            <a:gd name="adj1" fmla="val 4687"/>
            <a:gd name="adj2" fmla="val 299029"/>
            <a:gd name="adj3" fmla="val 2567367"/>
            <a:gd name="adj4" fmla="val 1575508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30063A-A79B-43E3-9CB8-4ECBCAE6350E}">
      <dsp:nvSpPr>
        <dsp:cNvPr id="0" name=""/>
        <dsp:cNvSpPr/>
      </dsp:nvSpPr>
      <dsp:spPr>
        <a:xfrm>
          <a:off x="3732058" y="1864710"/>
          <a:ext cx="4157472" cy="415747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11407B-04F6-4A28-A645-B76C39AE1E39}">
      <dsp:nvSpPr>
        <dsp:cNvPr id="0" name=""/>
        <dsp:cNvSpPr/>
      </dsp:nvSpPr>
      <dsp:spPr>
        <a:xfrm>
          <a:off x="5392001" y="-356664"/>
          <a:ext cx="4482592" cy="448259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E31EDE-17CF-D746-B83B-FEE41F000DF3}" type="datetimeFigureOut">
              <a:rPr lang="en-US" smtClean="0"/>
              <a:t>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320672-5196-0B4F-93AE-044FFF107570}" type="slidenum">
              <a:rPr lang="en-US" smtClean="0"/>
              <a:t>‹#›</a:t>
            </a:fld>
            <a:endParaRPr lang="en-US"/>
          </a:p>
        </p:txBody>
      </p:sp>
    </p:spTree>
    <p:extLst>
      <p:ext uri="{BB962C8B-B14F-4D97-AF65-F5344CB8AC3E}">
        <p14:creationId xmlns:p14="http://schemas.microsoft.com/office/powerpoint/2010/main" val="135391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6A9F3C-04AF-8847-8AD8-CAC892C2E245}" type="datetimeFigureOut">
              <a:rPr lang="en-US" smtClean="0"/>
              <a:t>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17CB07-0039-4545-92EA-48E12138E514}" type="slidenum">
              <a:rPr lang="en-US" smtClean="0"/>
              <a:t>‹#›</a:t>
            </a:fld>
            <a:endParaRPr lang="en-US"/>
          </a:p>
        </p:txBody>
      </p:sp>
    </p:spTree>
    <p:extLst>
      <p:ext uri="{BB962C8B-B14F-4D97-AF65-F5344CB8AC3E}">
        <p14:creationId xmlns:p14="http://schemas.microsoft.com/office/powerpoint/2010/main" val="1873210512"/>
      </p:ext>
    </p:extLst>
  </p:cSld>
  <p:clrMap bg1="lt1" tx1="dk1" bg2="lt2" tx2="dk2" accent1="accent1" accent2="accent2" accent3="accent3" accent4="accent4" accent5="accent5" accent6="accent6" hlink="hlink" folHlink="folHlink"/>
  <p:hf hdr="0" ftr="0" dt="0"/>
  <p:notesStyle>
    <a:lvl1pPr marL="0" algn="l" defTabSz="1219261" rtl="0" eaLnBrk="1" latinLnBrk="0" hangingPunct="1">
      <a:defRPr sz="3200" kern="1200">
        <a:solidFill>
          <a:schemeClr val="tx1"/>
        </a:solidFill>
        <a:latin typeface="+mn-lt"/>
        <a:ea typeface="+mn-ea"/>
        <a:cs typeface="+mn-cs"/>
      </a:defRPr>
    </a:lvl1pPr>
    <a:lvl2pPr marL="1219261" algn="l" defTabSz="1219261" rtl="0" eaLnBrk="1" latinLnBrk="0" hangingPunct="1">
      <a:defRPr sz="3200" kern="1200">
        <a:solidFill>
          <a:schemeClr val="tx1"/>
        </a:solidFill>
        <a:latin typeface="+mn-lt"/>
        <a:ea typeface="+mn-ea"/>
        <a:cs typeface="+mn-cs"/>
      </a:defRPr>
    </a:lvl2pPr>
    <a:lvl3pPr marL="2438522" algn="l" defTabSz="1219261" rtl="0" eaLnBrk="1" latinLnBrk="0" hangingPunct="1">
      <a:defRPr sz="3200" kern="1200">
        <a:solidFill>
          <a:schemeClr val="tx1"/>
        </a:solidFill>
        <a:latin typeface="+mn-lt"/>
        <a:ea typeface="+mn-ea"/>
        <a:cs typeface="+mn-cs"/>
      </a:defRPr>
    </a:lvl3pPr>
    <a:lvl4pPr marL="3657783" algn="l" defTabSz="1219261" rtl="0" eaLnBrk="1" latinLnBrk="0" hangingPunct="1">
      <a:defRPr sz="3200" kern="1200">
        <a:solidFill>
          <a:schemeClr val="tx1"/>
        </a:solidFill>
        <a:latin typeface="+mn-lt"/>
        <a:ea typeface="+mn-ea"/>
        <a:cs typeface="+mn-cs"/>
      </a:defRPr>
    </a:lvl4pPr>
    <a:lvl5pPr marL="4877044" algn="l" defTabSz="1219261" rtl="0" eaLnBrk="1" latinLnBrk="0" hangingPunct="1">
      <a:defRPr sz="3200" kern="1200">
        <a:solidFill>
          <a:schemeClr val="tx1"/>
        </a:solidFill>
        <a:latin typeface="+mn-lt"/>
        <a:ea typeface="+mn-ea"/>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81A6A1F-7EF4-4EAC-A766-C37E5A47334A}" type="slidenum">
              <a:rPr lang="en-US" altLang="en-US" smtClean="0"/>
              <a:pPr/>
              <a:t>1</a:t>
            </a:fld>
            <a:endParaRPr lang="en-US" altLang="en-US"/>
          </a:p>
        </p:txBody>
      </p:sp>
    </p:spTree>
    <p:extLst>
      <p:ext uri="{BB962C8B-B14F-4D97-AF65-F5344CB8AC3E}">
        <p14:creationId xmlns:p14="http://schemas.microsoft.com/office/powerpoint/2010/main" val="401577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17CB07-0039-4545-92EA-48E12138E514}" type="slidenum">
              <a:rPr lang="en-US" smtClean="0"/>
              <a:t>2</a:t>
            </a:fld>
            <a:endParaRPr lang="en-US"/>
          </a:p>
        </p:txBody>
      </p:sp>
    </p:spTree>
    <p:extLst>
      <p:ext uri="{BB962C8B-B14F-4D97-AF65-F5344CB8AC3E}">
        <p14:creationId xmlns:p14="http://schemas.microsoft.com/office/powerpoint/2010/main" val="344739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17CB07-0039-4545-92EA-48E12138E514}" type="slidenum">
              <a:rPr lang="en-US" smtClean="0"/>
              <a:t>53</a:t>
            </a:fld>
            <a:endParaRPr lang="en-US"/>
          </a:p>
        </p:txBody>
      </p:sp>
    </p:spTree>
    <p:extLst>
      <p:ext uri="{BB962C8B-B14F-4D97-AF65-F5344CB8AC3E}">
        <p14:creationId xmlns:p14="http://schemas.microsoft.com/office/powerpoint/2010/main" val="1239883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17CB07-0039-4545-92EA-48E12138E514}" type="slidenum">
              <a:rPr lang="en-US" smtClean="0"/>
              <a:t>63</a:t>
            </a:fld>
            <a:endParaRPr lang="en-US"/>
          </a:p>
        </p:txBody>
      </p:sp>
    </p:spTree>
    <p:extLst>
      <p:ext uri="{BB962C8B-B14F-4D97-AF65-F5344CB8AC3E}">
        <p14:creationId xmlns:p14="http://schemas.microsoft.com/office/powerpoint/2010/main" val="392644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8288000" cy="13716000"/>
          </a:xfrm>
        </p:spPr>
        <p:txBody>
          <a:bodyPr>
            <a:normAutofit/>
          </a:bodyPr>
          <a:lstStyle>
            <a:lvl1pPr>
              <a:defRPr sz="2400" baseline="0"/>
            </a:lvl1pPr>
          </a:lstStyle>
          <a:p>
            <a:r>
              <a:rPr lang="en-US" dirty="0"/>
              <a:t>Drag your picture here and Send to back</a:t>
            </a:r>
          </a:p>
        </p:txBody>
      </p:sp>
      <p:sp>
        <p:nvSpPr>
          <p:cNvPr id="2" name="Date Placeholder 1"/>
          <p:cNvSpPr>
            <a:spLocks noGrp="1"/>
          </p:cNvSpPr>
          <p:nvPr>
            <p:ph type="dt" sz="half" idx="11"/>
          </p:nvPr>
        </p:nvSpPr>
        <p:spPr/>
        <p:txBody>
          <a:bodyPr/>
          <a:lstStyle/>
          <a:p>
            <a:fld id="{4D2F636B-F810-4305-99E7-5A8E66E13C4E}" type="datetime8">
              <a:rPr lang="vi-VN" smtClean="0"/>
              <a:t>07/01/2024 8:26 SA</a:t>
            </a:fld>
            <a:endParaRPr lang="en-US"/>
          </a:p>
        </p:txBody>
      </p:sp>
      <p:sp>
        <p:nvSpPr>
          <p:cNvPr id="5" name="Slide Number Placeholder 4"/>
          <p:cNvSpPr>
            <a:spLocks noGrp="1"/>
          </p:cNvSpPr>
          <p:nvPr>
            <p:ph type="sldNum" sz="quarter" idx="13"/>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79893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244726"/>
            <a:ext cx="155448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2286000" y="7204076"/>
            <a:ext cx="13716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081626-3C11-439A-88EC-65F30C0724EA}"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75C0C-1A39-42AA-A359-FA23EBDE9B16}" type="slidenum">
              <a:rPr lang="en-US" smtClean="0"/>
              <a:t>‹#›</a:t>
            </a:fld>
            <a:endParaRPr lang="en-US"/>
          </a:p>
        </p:txBody>
      </p:sp>
    </p:spTree>
    <p:extLst>
      <p:ext uri="{BB962C8B-B14F-4D97-AF65-F5344CB8AC3E}">
        <p14:creationId xmlns:p14="http://schemas.microsoft.com/office/powerpoint/2010/main" val="1092930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
        <p:nvSpPr>
          <p:cNvPr id="7" name="Oval 6"/>
          <p:cNvSpPr>
            <a:spLocks noChangeAspect="1"/>
          </p:cNvSpPr>
          <p:nvPr userDrawn="1"/>
        </p:nvSpPr>
        <p:spPr>
          <a:xfrm>
            <a:off x="17071094" y="775128"/>
            <a:ext cx="517548"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6"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2495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Oval 39"/>
          <p:cNvSpPr>
            <a:spLocks noChangeAspect="1"/>
          </p:cNvSpPr>
          <p:nvPr userDrawn="1"/>
        </p:nvSpPr>
        <p:spPr>
          <a:xfrm>
            <a:off x="17071094" y="775128"/>
            <a:ext cx="517548"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41"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636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664142" y="4038600"/>
            <a:ext cx="3200400" cy="4267200"/>
          </a:xfrm>
          <a:prstGeom prst="rect">
            <a:avLst/>
          </a:prstGeom>
        </p:spPr>
        <p:txBody>
          <a:bodyPr>
            <a:normAutofit/>
          </a:bodyPr>
          <a:lstStyle>
            <a:lvl1pPr>
              <a:defRPr sz="2400"/>
            </a:lvl1pPr>
          </a:lstStyle>
          <a:p>
            <a:endParaRPr lang="en-US"/>
          </a:p>
        </p:txBody>
      </p:sp>
      <p:sp>
        <p:nvSpPr>
          <p:cNvPr id="18" name="Picture Placeholder 22"/>
          <p:cNvSpPr>
            <a:spLocks noGrp="1"/>
          </p:cNvSpPr>
          <p:nvPr>
            <p:ph type="pic" sz="quarter" idx="16"/>
          </p:nvPr>
        </p:nvSpPr>
        <p:spPr>
          <a:xfrm>
            <a:off x="5486400" y="4038600"/>
            <a:ext cx="3200400" cy="4267200"/>
          </a:xfrm>
          <a:prstGeom prst="rect">
            <a:avLst/>
          </a:prstGeom>
        </p:spPr>
        <p:txBody>
          <a:bodyPr>
            <a:normAutofit/>
          </a:bodyPr>
          <a:lstStyle>
            <a:lvl1pPr>
              <a:defRPr sz="2400"/>
            </a:lvl1pPr>
          </a:lstStyle>
          <a:p>
            <a:endParaRPr lang="en-US"/>
          </a:p>
        </p:txBody>
      </p:sp>
      <p:sp>
        <p:nvSpPr>
          <p:cNvPr id="19" name="Picture Placeholder 22"/>
          <p:cNvSpPr>
            <a:spLocks noGrp="1"/>
          </p:cNvSpPr>
          <p:nvPr>
            <p:ph type="pic" sz="quarter" idx="17"/>
          </p:nvPr>
        </p:nvSpPr>
        <p:spPr>
          <a:xfrm>
            <a:off x="9144000" y="4038600"/>
            <a:ext cx="3200400" cy="4267200"/>
          </a:xfrm>
          <a:prstGeom prst="rect">
            <a:avLst/>
          </a:prstGeom>
        </p:spPr>
        <p:txBody>
          <a:bodyPr>
            <a:normAutofit/>
          </a:bodyPr>
          <a:lstStyle>
            <a:lvl1pPr>
              <a:defRPr sz="2400"/>
            </a:lvl1pPr>
          </a:lstStyle>
          <a:p>
            <a:endParaRPr lang="en-US"/>
          </a:p>
        </p:txBody>
      </p:sp>
      <p:sp>
        <p:nvSpPr>
          <p:cNvPr id="20" name="Picture Placeholder 22"/>
          <p:cNvSpPr>
            <a:spLocks noGrp="1"/>
          </p:cNvSpPr>
          <p:nvPr>
            <p:ph type="pic" sz="quarter" idx="18"/>
          </p:nvPr>
        </p:nvSpPr>
        <p:spPr>
          <a:xfrm>
            <a:off x="12801600" y="4038600"/>
            <a:ext cx="3200400" cy="4267200"/>
          </a:xfrm>
          <a:prstGeom prst="rect">
            <a:avLst/>
          </a:prstGeom>
        </p:spPr>
        <p:txBody>
          <a:bodyPr>
            <a:normAutofit/>
          </a:bodyPr>
          <a:lstStyle>
            <a:lvl1pPr>
              <a:defRPr sz="2400"/>
            </a:lvl1pPr>
          </a:lstStyle>
          <a:p>
            <a:endParaRPr lang="en-US"/>
          </a:p>
        </p:txBody>
      </p:sp>
      <p:sp>
        <p:nvSpPr>
          <p:cNvPr id="37" name="Oval 36"/>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8"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6480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par>
                          <p:cTn id="11" fill="hold">
                            <p:stCondLst>
                              <p:cond delay="1000"/>
                            </p:stCondLst>
                            <p:childTnLst>
                              <p:par>
                                <p:cTn id="12" presetID="31"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par>
                          <p:cTn id="18" fill="hold">
                            <p:stCondLst>
                              <p:cond delay="2000"/>
                            </p:stCondLst>
                            <p:childTnLst>
                              <p:par>
                                <p:cTn id="19" presetID="31"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par>
                          <p:cTn id="25" fill="hold">
                            <p:stCondLst>
                              <p:cond delay="3000"/>
                            </p:stCondLst>
                            <p:childTnLst>
                              <p:par>
                                <p:cTn id="26" presetID="31"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19" grpId="0"/>
      <p:bldP spid="2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109381" y="3574112"/>
            <a:ext cx="4748916" cy="6331888"/>
          </a:xfrm>
          <a:prstGeom prst="rect">
            <a:avLst/>
          </a:prstGeom>
        </p:spPr>
        <p:txBody>
          <a:bodyPr>
            <a:normAutofit/>
          </a:bodyPr>
          <a:lstStyle>
            <a:lvl1pPr>
              <a:defRPr sz="2400"/>
            </a:lvl1pPr>
          </a:lstStyle>
          <a:p>
            <a:endParaRPr lang="en-US"/>
          </a:p>
        </p:txBody>
      </p:sp>
      <p:sp>
        <p:nvSpPr>
          <p:cNvPr id="31" name="Oval 30"/>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2"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659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8" name="Picture Placeholder 13"/>
          <p:cNvSpPr>
            <a:spLocks noGrp="1"/>
          </p:cNvSpPr>
          <p:nvPr>
            <p:ph type="pic" sz="quarter" idx="10"/>
          </p:nvPr>
        </p:nvSpPr>
        <p:spPr>
          <a:xfrm>
            <a:off x="1932446" y="312197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0" name="Picture Placeholder 13"/>
          <p:cNvSpPr>
            <a:spLocks noGrp="1"/>
          </p:cNvSpPr>
          <p:nvPr>
            <p:ph type="pic" sz="quarter" idx="15"/>
          </p:nvPr>
        </p:nvSpPr>
        <p:spPr>
          <a:xfrm>
            <a:off x="9096339" y="3132312"/>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26" name="Picture Placeholder 13"/>
          <p:cNvSpPr>
            <a:spLocks noGrp="1"/>
          </p:cNvSpPr>
          <p:nvPr>
            <p:ph type="pic" sz="quarter" idx="16"/>
          </p:nvPr>
        </p:nvSpPr>
        <p:spPr>
          <a:xfrm>
            <a:off x="12678285" y="3142501"/>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7" name="Picture Placeholder 13"/>
          <p:cNvSpPr>
            <a:spLocks noGrp="1"/>
          </p:cNvSpPr>
          <p:nvPr>
            <p:ph type="pic" sz="quarter" idx="17"/>
          </p:nvPr>
        </p:nvSpPr>
        <p:spPr>
          <a:xfrm>
            <a:off x="1932446" y="794241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8" name="Picture Placeholder 13"/>
          <p:cNvSpPr>
            <a:spLocks noGrp="1"/>
          </p:cNvSpPr>
          <p:nvPr>
            <p:ph type="pic" sz="quarter" idx="18"/>
          </p:nvPr>
        </p:nvSpPr>
        <p:spPr>
          <a:xfrm>
            <a:off x="5514392" y="794241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29" name="Picture Placeholder 13"/>
          <p:cNvSpPr>
            <a:spLocks noGrp="1"/>
          </p:cNvSpPr>
          <p:nvPr>
            <p:ph type="pic" sz="quarter" idx="19"/>
          </p:nvPr>
        </p:nvSpPr>
        <p:spPr>
          <a:xfrm>
            <a:off x="9096339" y="7921890"/>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30" name="Picture Placeholder 13"/>
          <p:cNvSpPr>
            <a:spLocks noGrp="1"/>
          </p:cNvSpPr>
          <p:nvPr>
            <p:ph type="pic" sz="quarter" idx="20"/>
          </p:nvPr>
        </p:nvSpPr>
        <p:spPr>
          <a:xfrm>
            <a:off x="12678285" y="7921890"/>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32" name="Picture Placeholder 13"/>
          <p:cNvSpPr>
            <a:spLocks noGrp="1"/>
          </p:cNvSpPr>
          <p:nvPr>
            <p:ph type="pic" sz="quarter" idx="21"/>
          </p:nvPr>
        </p:nvSpPr>
        <p:spPr>
          <a:xfrm>
            <a:off x="5514392" y="312197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33" name="Oval 32"/>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4"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9522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childTnLst>
                                </p:cTn>
                              </p:par>
                            </p:childTnLst>
                          </p:cTn>
                        </p:par>
                        <p:par>
                          <p:cTn id="10" fill="hold">
                            <p:stCondLst>
                              <p:cond delay="4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 calcmode="lin" valueType="num">
                                      <p:cBhvr>
                                        <p:cTn id="13" dur="400" fill="hold"/>
                                        <p:tgtEl>
                                          <p:spTgt spid="27"/>
                                        </p:tgtEl>
                                        <p:attrNameLst>
                                          <p:attrName>ppt_w</p:attrName>
                                        </p:attrNameLst>
                                      </p:cBhvr>
                                      <p:tavLst>
                                        <p:tav tm="0">
                                          <p:val>
                                            <p:fltVal val="0"/>
                                          </p:val>
                                        </p:tav>
                                        <p:tav tm="100000">
                                          <p:val>
                                            <p:strVal val="#ppt_w"/>
                                          </p:val>
                                        </p:tav>
                                      </p:tavLst>
                                    </p:anim>
                                    <p:anim calcmode="lin" valueType="num">
                                      <p:cBhvr>
                                        <p:cTn id="14" dur="400" fill="hold"/>
                                        <p:tgtEl>
                                          <p:spTgt spid="27"/>
                                        </p:tgtEl>
                                        <p:attrNameLst>
                                          <p:attrName>ppt_h</p:attrName>
                                        </p:attrNameLst>
                                      </p:cBhvr>
                                      <p:tavLst>
                                        <p:tav tm="0">
                                          <p:val>
                                            <p:fltVal val="0"/>
                                          </p:val>
                                        </p:tav>
                                        <p:tav tm="100000">
                                          <p:val>
                                            <p:strVal val="#ppt_h"/>
                                          </p:val>
                                        </p:tav>
                                      </p:tavLst>
                                    </p:anim>
                                    <p:animEffect transition="in" filter="fade">
                                      <p:cBhvr>
                                        <p:cTn id="15" dur="400"/>
                                        <p:tgtEl>
                                          <p:spTgt spid="27"/>
                                        </p:tgtEl>
                                      </p:cBhvr>
                                    </p:animEffect>
                                  </p:childTnLst>
                                </p:cTn>
                              </p:par>
                            </p:childTnLst>
                          </p:cTn>
                        </p:par>
                        <p:par>
                          <p:cTn id="16" fill="hold">
                            <p:stCondLst>
                              <p:cond delay="8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 calcmode="lin" valueType="num">
                                      <p:cBhvr>
                                        <p:cTn id="19" dur="400" fill="hold"/>
                                        <p:tgtEl>
                                          <p:spTgt spid="28"/>
                                        </p:tgtEl>
                                        <p:attrNameLst>
                                          <p:attrName>ppt_w</p:attrName>
                                        </p:attrNameLst>
                                      </p:cBhvr>
                                      <p:tavLst>
                                        <p:tav tm="0">
                                          <p:val>
                                            <p:fltVal val="0"/>
                                          </p:val>
                                        </p:tav>
                                        <p:tav tm="100000">
                                          <p:val>
                                            <p:strVal val="#ppt_w"/>
                                          </p:val>
                                        </p:tav>
                                      </p:tavLst>
                                    </p:anim>
                                    <p:anim calcmode="lin" valueType="num">
                                      <p:cBhvr>
                                        <p:cTn id="20" dur="400" fill="hold"/>
                                        <p:tgtEl>
                                          <p:spTgt spid="28"/>
                                        </p:tgtEl>
                                        <p:attrNameLst>
                                          <p:attrName>ppt_h</p:attrName>
                                        </p:attrNameLst>
                                      </p:cBhvr>
                                      <p:tavLst>
                                        <p:tav tm="0">
                                          <p:val>
                                            <p:fltVal val="0"/>
                                          </p:val>
                                        </p:tav>
                                        <p:tav tm="100000">
                                          <p:val>
                                            <p:strVal val="#ppt_h"/>
                                          </p:val>
                                        </p:tav>
                                      </p:tavLst>
                                    </p:anim>
                                    <p:animEffect transition="in" filter="fade">
                                      <p:cBhvr>
                                        <p:cTn id="21" dur="400"/>
                                        <p:tgtEl>
                                          <p:spTgt spid="28"/>
                                        </p:tgtEl>
                                      </p:cBhvr>
                                    </p:animEffect>
                                  </p:childTnLst>
                                </p:cTn>
                              </p:par>
                            </p:childTnLst>
                          </p:cTn>
                        </p:par>
                        <p:par>
                          <p:cTn id="22" fill="hold">
                            <p:stCondLst>
                              <p:cond delay="12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Effect transition="in" filter="fade">
                                      <p:cBhvr>
                                        <p:cTn id="27" dur="400"/>
                                        <p:tgtEl>
                                          <p:spTgt spid="20"/>
                                        </p:tgtEl>
                                      </p:cBhvr>
                                    </p:animEffect>
                                  </p:childTnLst>
                                </p:cTn>
                              </p:par>
                            </p:childTnLst>
                          </p:cTn>
                        </p:par>
                        <p:par>
                          <p:cTn id="28" fill="hold">
                            <p:stCondLst>
                              <p:cond delay="16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29"/>
                                        </p:tgtEl>
                                        <p:attrNameLst>
                                          <p:attrName>style.visibility</p:attrName>
                                        </p:attrNameLst>
                                      </p:cBhvr>
                                      <p:to>
                                        <p:strVal val="visible"/>
                                      </p:to>
                                    </p:set>
                                    <p:anim calcmode="lin" valueType="num">
                                      <p:cBhvr>
                                        <p:cTn id="31" dur="400" fill="hold"/>
                                        <p:tgtEl>
                                          <p:spTgt spid="29"/>
                                        </p:tgtEl>
                                        <p:attrNameLst>
                                          <p:attrName>ppt_w</p:attrName>
                                        </p:attrNameLst>
                                      </p:cBhvr>
                                      <p:tavLst>
                                        <p:tav tm="0">
                                          <p:val>
                                            <p:fltVal val="0"/>
                                          </p:val>
                                        </p:tav>
                                        <p:tav tm="100000">
                                          <p:val>
                                            <p:strVal val="#ppt_w"/>
                                          </p:val>
                                        </p:tav>
                                      </p:tavLst>
                                    </p:anim>
                                    <p:anim calcmode="lin" valueType="num">
                                      <p:cBhvr>
                                        <p:cTn id="32" dur="400" fill="hold"/>
                                        <p:tgtEl>
                                          <p:spTgt spid="29"/>
                                        </p:tgtEl>
                                        <p:attrNameLst>
                                          <p:attrName>ppt_h</p:attrName>
                                        </p:attrNameLst>
                                      </p:cBhvr>
                                      <p:tavLst>
                                        <p:tav tm="0">
                                          <p:val>
                                            <p:fltVal val="0"/>
                                          </p:val>
                                        </p:tav>
                                        <p:tav tm="100000">
                                          <p:val>
                                            <p:strVal val="#ppt_h"/>
                                          </p:val>
                                        </p:tav>
                                      </p:tavLst>
                                    </p:anim>
                                    <p:animEffect transition="in" filter="fade">
                                      <p:cBhvr>
                                        <p:cTn id="33" dur="400"/>
                                        <p:tgtEl>
                                          <p:spTgt spid="29"/>
                                        </p:tgtEl>
                                      </p:cBhvr>
                                    </p:animEffect>
                                  </p:childTnLst>
                                </p:cTn>
                              </p:par>
                            </p:childTnLst>
                          </p:cTn>
                        </p:par>
                        <p:par>
                          <p:cTn id="34" fill="hold">
                            <p:stCondLst>
                              <p:cond delay="2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26"/>
                                        </p:tgtEl>
                                        <p:attrNameLst>
                                          <p:attrName>style.visibility</p:attrName>
                                        </p:attrNameLst>
                                      </p:cBhvr>
                                      <p:to>
                                        <p:strVal val="visible"/>
                                      </p:to>
                                    </p:set>
                                    <p:anim calcmode="lin" valueType="num">
                                      <p:cBhvr>
                                        <p:cTn id="37" dur="400" fill="hold"/>
                                        <p:tgtEl>
                                          <p:spTgt spid="26"/>
                                        </p:tgtEl>
                                        <p:attrNameLst>
                                          <p:attrName>ppt_w</p:attrName>
                                        </p:attrNameLst>
                                      </p:cBhvr>
                                      <p:tavLst>
                                        <p:tav tm="0">
                                          <p:val>
                                            <p:fltVal val="0"/>
                                          </p:val>
                                        </p:tav>
                                        <p:tav tm="100000">
                                          <p:val>
                                            <p:strVal val="#ppt_w"/>
                                          </p:val>
                                        </p:tav>
                                      </p:tavLst>
                                    </p:anim>
                                    <p:anim calcmode="lin" valueType="num">
                                      <p:cBhvr>
                                        <p:cTn id="38" dur="400" fill="hold"/>
                                        <p:tgtEl>
                                          <p:spTgt spid="26"/>
                                        </p:tgtEl>
                                        <p:attrNameLst>
                                          <p:attrName>ppt_h</p:attrName>
                                        </p:attrNameLst>
                                      </p:cBhvr>
                                      <p:tavLst>
                                        <p:tav tm="0">
                                          <p:val>
                                            <p:fltVal val="0"/>
                                          </p:val>
                                        </p:tav>
                                        <p:tav tm="100000">
                                          <p:val>
                                            <p:strVal val="#ppt_h"/>
                                          </p:val>
                                        </p:tav>
                                      </p:tavLst>
                                    </p:anim>
                                    <p:animEffect transition="in" filter="fade">
                                      <p:cBhvr>
                                        <p:cTn id="39" dur="400"/>
                                        <p:tgtEl>
                                          <p:spTgt spid="26"/>
                                        </p:tgtEl>
                                      </p:cBhvr>
                                    </p:animEffect>
                                  </p:childTnLst>
                                </p:cTn>
                              </p:par>
                            </p:childTnLst>
                          </p:cTn>
                        </p:par>
                        <p:par>
                          <p:cTn id="40" fill="hold">
                            <p:stCondLst>
                              <p:cond delay="24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 calcmode="lin" valueType="num">
                                      <p:cBhvr>
                                        <p:cTn id="43" dur="400" fill="hold"/>
                                        <p:tgtEl>
                                          <p:spTgt spid="30"/>
                                        </p:tgtEl>
                                        <p:attrNameLst>
                                          <p:attrName>ppt_w</p:attrName>
                                        </p:attrNameLst>
                                      </p:cBhvr>
                                      <p:tavLst>
                                        <p:tav tm="0">
                                          <p:val>
                                            <p:fltVal val="0"/>
                                          </p:val>
                                        </p:tav>
                                        <p:tav tm="100000">
                                          <p:val>
                                            <p:strVal val="#ppt_w"/>
                                          </p:val>
                                        </p:tav>
                                      </p:tavLst>
                                    </p:anim>
                                    <p:anim calcmode="lin" valueType="num">
                                      <p:cBhvr>
                                        <p:cTn id="44" dur="400" fill="hold"/>
                                        <p:tgtEl>
                                          <p:spTgt spid="30"/>
                                        </p:tgtEl>
                                        <p:attrNameLst>
                                          <p:attrName>ppt_h</p:attrName>
                                        </p:attrNameLst>
                                      </p:cBhvr>
                                      <p:tavLst>
                                        <p:tav tm="0">
                                          <p:val>
                                            <p:fltVal val="0"/>
                                          </p:val>
                                        </p:tav>
                                        <p:tav tm="100000">
                                          <p:val>
                                            <p:strVal val="#ppt_h"/>
                                          </p:val>
                                        </p:tav>
                                      </p:tavLst>
                                    </p:anim>
                                    <p:animEffect transition="in" filter="fade">
                                      <p:cBhvr>
                                        <p:cTn id="45" dur="400"/>
                                        <p:tgtEl>
                                          <p:spTgt spid="30"/>
                                        </p:tgtEl>
                                      </p:cBhvr>
                                    </p:animEffect>
                                  </p:childTnLst>
                                </p:cTn>
                              </p:par>
                            </p:childTnLst>
                          </p:cTn>
                        </p:par>
                        <p:par>
                          <p:cTn id="46" fill="hold">
                            <p:stCondLst>
                              <p:cond delay="28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2"/>
                                        </p:tgtEl>
                                        <p:attrNameLst>
                                          <p:attrName>style.visibility</p:attrName>
                                        </p:attrNameLst>
                                      </p:cBhvr>
                                      <p:to>
                                        <p:strVal val="visible"/>
                                      </p:to>
                                    </p:set>
                                    <p:anim calcmode="lin" valueType="num">
                                      <p:cBhvr>
                                        <p:cTn id="49" dur="400" fill="hold"/>
                                        <p:tgtEl>
                                          <p:spTgt spid="32"/>
                                        </p:tgtEl>
                                        <p:attrNameLst>
                                          <p:attrName>ppt_w</p:attrName>
                                        </p:attrNameLst>
                                      </p:cBhvr>
                                      <p:tavLst>
                                        <p:tav tm="0">
                                          <p:val>
                                            <p:fltVal val="0"/>
                                          </p:val>
                                        </p:tav>
                                        <p:tav tm="100000">
                                          <p:val>
                                            <p:strVal val="#ppt_w"/>
                                          </p:val>
                                        </p:tav>
                                      </p:tavLst>
                                    </p:anim>
                                    <p:anim calcmode="lin" valueType="num">
                                      <p:cBhvr>
                                        <p:cTn id="50" dur="400" fill="hold"/>
                                        <p:tgtEl>
                                          <p:spTgt spid="32"/>
                                        </p:tgtEl>
                                        <p:attrNameLst>
                                          <p:attrName>ppt_h</p:attrName>
                                        </p:attrNameLst>
                                      </p:cBhvr>
                                      <p:tavLst>
                                        <p:tav tm="0">
                                          <p:val>
                                            <p:fltVal val="0"/>
                                          </p:val>
                                        </p:tav>
                                        <p:tav tm="100000">
                                          <p:val>
                                            <p:strVal val="#ppt_h"/>
                                          </p:val>
                                        </p:tav>
                                      </p:tavLst>
                                    </p:anim>
                                    <p:animEffect transition="in" filter="fade">
                                      <p:cBhvr>
                                        <p:cTn id="51"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28" grpId="0"/>
      <p:bldP spid="29" grpId="0"/>
      <p:bldP spid="30" grpId="0"/>
      <p:bldP spid="3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Phone 6 3x">
    <p:spTree>
      <p:nvGrpSpPr>
        <p:cNvPr id="1" name=""/>
        <p:cNvGrpSpPr/>
        <p:nvPr/>
      </p:nvGrpSpPr>
      <p:grpSpPr>
        <a:xfrm>
          <a:off x="0" y="0"/>
          <a:ext cx="0" cy="0"/>
          <a:chOff x="0" y="0"/>
          <a:chExt cx="0" cy="0"/>
        </a:xfrm>
      </p:grpSpPr>
      <p:sp>
        <p:nvSpPr>
          <p:cNvPr id="27" name="Picture Placeholder 16"/>
          <p:cNvSpPr>
            <a:spLocks noGrp="1"/>
          </p:cNvSpPr>
          <p:nvPr>
            <p:ph type="pic" sz="quarter" idx="10"/>
          </p:nvPr>
        </p:nvSpPr>
        <p:spPr>
          <a:xfrm>
            <a:off x="7614809" y="4109362"/>
            <a:ext cx="3030823" cy="7163108"/>
          </a:xfrm>
        </p:spPr>
        <p:txBody>
          <a:bodyPr>
            <a:normAutofit/>
          </a:bodyPr>
          <a:lstStyle>
            <a:lvl1pPr marL="0" indent="0">
              <a:buNone/>
              <a:defRPr sz="975"/>
            </a:lvl1pPr>
          </a:lstStyle>
          <a:p>
            <a:endParaRPr lang="en-US"/>
          </a:p>
        </p:txBody>
      </p:sp>
      <p:sp>
        <p:nvSpPr>
          <p:cNvPr id="29" name="Picture Placeholder 16"/>
          <p:cNvSpPr>
            <a:spLocks noGrp="1"/>
          </p:cNvSpPr>
          <p:nvPr>
            <p:ph type="pic" sz="quarter" idx="11"/>
          </p:nvPr>
        </p:nvSpPr>
        <p:spPr>
          <a:xfrm>
            <a:off x="5914539" y="5181600"/>
            <a:ext cx="1515184" cy="5029200"/>
          </a:xfrm>
        </p:spPr>
        <p:txBody>
          <a:bodyPr>
            <a:normAutofit/>
          </a:bodyPr>
          <a:lstStyle>
            <a:lvl1pPr marL="0" indent="0">
              <a:buNone/>
              <a:defRPr sz="975"/>
            </a:lvl1pPr>
          </a:lstStyle>
          <a:p>
            <a:endParaRPr lang="en-US" dirty="0"/>
          </a:p>
        </p:txBody>
      </p:sp>
      <p:sp>
        <p:nvSpPr>
          <p:cNvPr id="31" name="Picture Placeholder 16"/>
          <p:cNvSpPr>
            <a:spLocks noGrp="1"/>
          </p:cNvSpPr>
          <p:nvPr>
            <p:ph type="pic" sz="quarter" idx="12"/>
          </p:nvPr>
        </p:nvSpPr>
        <p:spPr>
          <a:xfrm>
            <a:off x="10801134" y="5181600"/>
            <a:ext cx="1515184" cy="5029200"/>
          </a:xfrm>
        </p:spPr>
        <p:txBody>
          <a:bodyPr>
            <a:normAutofit/>
          </a:bodyPr>
          <a:lstStyle>
            <a:lvl1pPr marL="0" indent="0">
              <a:buNone/>
              <a:defRPr sz="975"/>
            </a:lvl1pPr>
          </a:lstStyle>
          <a:p>
            <a:endParaRPr lang="en-US" dirty="0"/>
          </a:p>
        </p:txBody>
      </p:sp>
      <p:sp>
        <p:nvSpPr>
          <p:cNvPr id="8" name="Oval 7"/>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9" name="Slide Number Placeholder 5"/>
          <p:cNvSpPr>
            <a:spLocks noGrp="1"/>
          </p:cNvSpPr>
          <p:nvPr>
            <p:ph type="sldNum" sz="quarter" idx="13"/>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47978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8801146" cy="13716000"/>
          </a:xfrm>
        </p:spPr>
        <p:txBody>
          <a:bodyPr>
            <a:normAutofit/>
          </a:bodyPr>
          <a:lstStyle>
            <a:lvl1pPr>
              <a:defRPr sz="2700"/>
            </a:lvl1pPr>
          </a:lstStyle>
          <a:p>
            <a:endParaRPr lang="en-US"/>
          </a:p>
        </p:txBody>
      </p:sp>
      <p:sp>
        <p:nvSpPr>
          <p:cNvPr id="6" name="Oval 5"/>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7"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9659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pPr>
              <a:defRPr/>
            </a:pPr>
            <a:fld id="{F15AE682-9705-48AC-B67F-8F2EEC334C00}" type="datetime8">
              <a:rPr lang="vi-VN" smtClean="0"/>
              <a:t>07/01/2024 8:26 SA</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a:defRPr/>
            </a:pPr>
            <a:fld id="{F82C7828-953F-487C-8A7A-5E53BE2E83B8}" type="slidenum">
              <a:rPr lang="en-US" smtClean="0"/>
              <a:pPr>
                <a:defRPr/>
              </a:pPr>
              <a:t>‹#›</a:t>
            </a:fld>
            <a:endParaRPr lang="en-US"/>
          </a:p>
        </p:txBody>
      </p:sp>
    </p:spTree>
    <p:extLst>
      <p:ext uri="{BB962C8B-B14F-4D97-AF65-F5344CB8AC3E}">
        <p14:creationId xmlns:p14="http://schemas.microsoft.com/office/powerpoint/2010/main" val="2077065641"/>
      </p:ext>
    </p:extLst>
  </p:cSld>
  <p:clrMapOvr>
    <a:masterClrMapping/>
  </p:clrMapOvr>
  <p:transition spd="slow">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7"/>
            <a:ext cx="16459200" cy="2286000"/>
          </a:xfrm>
          <a:prstGeom prst="rect">
            <a:avLst/>
          </a:prstGeom>
        </p:spPr>
        <p:txBody>
          <a:bodyPr vert="horz" lIns="243852" tIns="121926" rIns="243852" bIns="121926" rtlCol="0" anchor="ctr">
            <a:normAutofit/>
          </a:bodyPr>
          <a:lstStyle/>
          <a:p>
            <a:r>
              <a:rPr lang="en-US" dirty="0"/>
              <a:t>Click to edit Master title style</a:t>
            </a:r>
          </a:p>
        </p:txBody>
      </p:sp>
      <p:sp>
        <p:nvSpPr>
          <p:cNvPr id="3" name="Text Placeholder 2"/>
          <p:cNvSpPr>
            <a:spLocks noGrp="1"/>
          </p:cNvSpPr>
          <p:nvPr>
            <p:ph type="body" idx="1"/>
          </p:nvPr>
        </p:nvSpPr>
        <p:spPr>
          <a:xfrm>
            <a:off x="914400" y="3200406"/>
            <a:ext cx="16459200" cy="9051925"/>
          </a:xfrm>
          <a:prstGeom prst="rect">
            <a:avLst/>
          </a:prstGeom>
        </p:spPr>
        <p:txBody>
          <a:bodyPr vert="horz" lIns="243852" tIns="121926" rIns="243852" bIns="1219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14401" y="12712704"/>
            <a:ext cx="4267200" cy="730251"/>
          </a:xfrm>
          <a:prstGeom prst="rect">
            <a:avLst/>
          </a:prstGeom>
        </p:spPr>
        <p:txBody>
          <a:bodyPr vert="horz" lIns="243852" tIns="121926" rIns="243852" bIns="121926" rtlCol="0" anchor="ctr"/>
          <a:lstStyle>
            <a:lvl1pPr algn="l">
              <a:defRPr sz="2400">
                <a:solidFill>
                  <a:schemeClr val="tx1">
                    <a:tint val="75000"/>
                  </a:schemeClr>
                </a:solidFill>
                <a:latin typeface="Source Sans Pro"/>
                <a:cs typeface="Source Sans Pro"/>
              </a:defRPr>
            </a:lvl1pPr>
          </a:lstStyle>
          <a:p>
            <a:fld id="{9D6C97E0-90A0-4B17-907F-3E893E2A2F78}" type="datetime8">
              <a:rPr lang="vi-VN" smtClean="0"/>
              <a:t>07/01/2024 8:26 SA</a:t>
            </a:fld>
            <a:endParaRPr lang="en-US"/>
          </a:p>
        </p:txBody>
      </p:sp>
      <p:sp>
        <p:nvSpPr>
          <p:cNvPr id="5" name="Footer Placeholder 4"/>
          <p:cNvSpPr>
            <a:spLocks noGrp="1"/>
          </p:cNvSpPr>
          <p:nvPr>
            <p:ph type="ftr" sz="quarter" idx="3"/>
          </p:nvPr>
        </p:nvSpPr>
        <p:spPr>
          <a:xfrm>
            <a:off x="6248400" y="12712704"/>
            <a:ext cx="5791200" cy="730251"/>
          </a:xfrm>
          <a:prstGeom prst="rect">
            <a:avLst/>
          </a:prstGeom>
        </p:spPr>
        <p:txBody>
          <a:bodyPr vert="horz" lIns="243852" tIns="121926" rIns="243852" bIns="121926" rtlCol="0" anchor="ctr"/>
          <a:lstStyle>
            <a:lvl1pPr algn="ctr">
              <a:defRPr sz="2400">
                <a:solidFill>
                  <a:schemeClr val="tx1">
                    <a:tint val="75000"/>
                  </a:schemeClr>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13106400" y="12712704"/>
            <a:ext cx="4267200" cy="730251"/>
          </a:xfrm>
          <a:prstGeom prst="rect">
            <a:avLst/>
          </a:prstGeom>
        </p:spPr>
        <p:txBody>
          <a:bodyPr vert="horz" lIns="243852" tIns="121926" rIns="243852" bIns="121926" rtlCol="0" anchor="ctr"/>
          <a:lstStyle>
            <a:lvl1pPr algn="r">
              <a:defRPr sz="2400">
                <a:solidFill>
                  <a:schemeClr val="tx1">
                    <a:tint val="75000"/>
                  </a:schemeClr>
                </a:solidFill>
                <a:latin typeface="Source Sans Pro"/>
                <a:cs typeface="Source Sans Pro"/>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4290370451"/>
      </p:ext>
    </p:extLst>
  </p:cSld>
  <p:clrMap bg1="lt1" tx1="dk1" bg2="lt2" tx2="dk2" accent1="accent1" accent2="accent2" accent3="accent3" accent4="accent4" accent5="accent5" accent6="accent6" hlink="hlink" folHlink="folHlink"/>
  <p:sldLayoutIdLst>
    <p:sldLayoutId id="2147483680" r:id="rId1"/>
    <p:sldLayoutId id="2147483649" r:id="rId2"/>
    <p:sldLayoutId id="2147483661" r:id="rId3"/>
    <p:sldLayoutId id="2147483662" r:id="rId4"/>
    <p:sldLayoutId id="2147483663" r:id="rId5"/>
    <p:sldLayoutId id="2147483669" r:id="rId6"/>
    <p:sldLayoutId id="2147483721" r:id="rId7"/>
    <p:sldLayoutId id="2147483679" r:id="rId8"/>
    <p:sldLayoutId id="2147483727" r:id="rId9"/>
    <p:sldLayoutId id="2147483728"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p:titleStyle>
    <p:body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p:bodyStyle>
    <p:otherStyle>
      <a:defPPr>
        <a:defRPr lang="en-US"/>
      </a:defPPr>
      <a:lvl1pPr marL="0" algn="l" defTabSz="914316" rtl="0" eaLnBrk="1" latinLnBrk="0" hangingPunct="1">
        <a:defRPr sz="3600" kern="1200">
          <a:solidFill>
            <a:schemeClr val="tx1"/>
          </a:solidFill>
          <a:latin typeface="+mn-lt"/>
          <a:ea typeface="+mn-ea"/>
          <a:cs typeface="+mn-cs"/>
        </a:defRPr>
      </a:lvl1pPr>
      <a:lvl2pPr marL="914316" algn="l" defTabSz="914316" rtl="0" eaLnBrk="1" latinLnBrk="0" hangingPunct="1">
        <a:defRPr sz="3600" kern="1200">
          <a:solidFill>
            <a:schemeClr val="tx1"/>
          </a:solidFill>
          <a:latin typeface="+mn-lt"/>
          <a:ea typeface="+mn-ea"/>
          <a:cs typeface="+mn-cs"/>
        </a:defRPr>
      </a:lvl2pPr>
      <a:lvl3pPr marL="1828633" algn="l" defTabSz="914316" rtl="0" eaLnBrk="1" latinLnBrk="0" hangingPunct="1">
        <a:defRPr sz="3600" kern="1200">
          <a:solidFill>
            <a:schemeClr val="tx1"/>
          </a:solidFill>
          <a:latin typeface="+mn-lt"/>
          <a:ea typeface="+mn-ea"/>
          <a:cs typeface="+mn-cs"/>
        </a:defRPr>
      </a:lvl3pPr>
      <a:lvl4pPr marL="2742948" algn="l" defTabSz="914316" rtl="0" eaLnBrk="1" latinLnBrk="0" hangingPunct="1">
        <a:defRPr sz="3600" kern="1200">
          <a:solidFill>
            <a:schemeClr val="tx1"/>
          </a:solidFill>
          <a:latin typeface="+mn-lt"/>
          <a:ea typeface="+mn-ea"/>
          <a:cs typeface="+mn-cs"/>
        </a:defRPr>
      </a:lvl4pPr>
      <a:lvl5pPr marL="3657265" algn="l" defTabSz="914316" rtl="0" eaLnBrk="1" latinLnBrk="0" hangingPunct="1">
        <a:defRPr sz="3600" kern="1200">
          <a:solidFill>
            <a:schemeClr val="tx1"/>
          </a:solidFill>
          <a:latin typeface="+mn-lt"/>
          <a:ea typeface="+mn-ea"/>
          <a:cs typeface="+mn-cs"/>
        </a:defRPr>
      </a:lvl5pPr>
      <a:lvl6pPr marL="4571581" algn="l" defTabSz="914316" rtl="0" eaLnBrk="1" latinLnBrk="0" hangingPunct="1">
        <a:defRPr sz="3600" kern="1200">
          <a:solidFill>
            <a:schemeClr val="tx1"/>
          </a:solidFill>
          <a:latin typeface="+mn-lt"/>
          <a:ea typeface="+mn-ea"/>
          <a:cs typeface="+mn-cs"/>
        </a:defRPr>
      </a:lvl6pPr>
      <a:lvl7pPr marL="5485897" algn="l" defTabSz="914316" rtl="0" eaLnBrk="1" latinLnBrk="0" hangingPunct="1">
        <a:defRPr sz="3600" kern="1200">
          <a:solidFill>
            <a:schemeClr val="tx1"/>
          </a:solidFill>
          <a:latin typeface="+mn-lt"/>
          <a:ea typeface="+mn-ea"/>
          <a:cs typeface="+mn-cs"/>
        </a:defRPr>
      </a:lvl7pPr>
      <a:lvl8pPr marL="6400214" algn="l" defTabSz="914316" rtl="0" eaLnBrk="1" latinLnBrk="0" hangingPunct="1">
        <a:defRPr sz="3600" kern="1200">
          <a:solidFill>
            <a:schemeClr val="tx1"/>
          </a:solidFill>
          <a:latin typeface="+mn-lt"/>
          <a:ea typeface="+mn-ea"/>
          <a:cs typeface="+mn-cs"/>
        </a:defRPr>
      </a:lvl8pPr>
      <a:lvl9pPr marL="7314530" algn="l" defTabSz="91431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2.xml"/><Relationship Id="rId1" Type="http://schemas.openxmlformats.org/officeDocument/2006/relationships/slideLayout" Target="../slideLayouts/slideLayout9.xml"/><Relationship Id="rId6" Type="http://schemas.openxmlformats.org/officeDocument/2006/relationships/slide" Target="slide15.xml"/><Relationship Id="rId5" Type="http://schemas.openxmlformats.org/officeDocument/2006/relationships/slide" Target="slide48.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9.xml"/><Relationship Id="rId5" Type="http://schemas.openxmlformats.org/officeDocument/2006/relationships/slide" Target="slide42.xml"/><Relationship Id="rId4" Type="http://schemas.openxmlformats.org/officeDocument/2006/relationships/slide" Target="slide41.xml"/></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9.xml"/><Relationship Id="rId1" Type="http://schemas.openxmlformats.org/officeDocument/2006/relationships/slideLayout" Target="../slideLayouts/slideLayout9.xml"/><Relationship Id="rId6" Type="http://schemas.openxmlformats.org/officeDocument/2006/relationships/slide" Target="slide53.xml"/><Relationship Id="rId5" Type="http://schemas.openxmlformats.org/officeDocument/2006/relationships/slide" Target="slide48.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63.xml"/><Relationship Id="rId2" Type="http://schemas.openxmlformats.org/officeDocument/2006/relationships/slide" Target="slide59.xml"/><Relationship Id="rId1" Type="http://schemas.openxmlformats.org/officeDocument/2006/relationships/slideLayout" Target="../slideLayouts/slideLayout9.xml"/><Relationship Id="rId6" Type="http://schemas.openxmlformats.org/officeDocument/2006/relationships/slide" Target="slide48.xml"/><Relationship Id="rId5" Type="http://schemas.openxmlformats.org/officeDocument/2006/relationships/slide" Target="slide62.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4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black">
          <a:xfrm>
            <a:off x="676274" y="9153527"/>
            <a:ext cx="16849726"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chemeClr val="tx1"/>
                </a:solidFill>
                <a:latin typeface="+mj-lt"/>
                <a:ea typeface="+mj-ea"/>
                <a:cs typeface="+mj-cs"/>
              </a:defRPr>
            </a:lvl1pPr>
            <a:lvl2pPr algn="r" rtl="0" eaLnBrk="0" fontAlgn="base" hangingPunct="0">
              <a:spcBef>
                <a:spcPct val="0"/>
              </a:spcBef>
              <a:spcAft>
                <a:spcPct val="0"/>
              </a:spcAft>
              <a:defRPr sz="2800" b="1" i="1">
                <a:solidFill>
                  <a:schemeClr val="tx1"/>
                </a:solidFill>
                <a:latin typeface="Verdana" panose="020B0604030504040204" pitchFamily="34" charset="0"/>
              </a:defRPr>
            </a:lvl2pPr>
            <a:lvl3pPr algn="r" rtl="0" eaLnBrk="0" fontAlgn="base" hangingPunct="0">
              <a:spcBef>
                <a:spcPct val="0"/>
              </a:spcBef>
              <a:spcAft>
                <a:spcPct val="0"/>
              </a:spcAft>
              <a:defRPr sz="2800" b="1" i="1">
                <a:solidFill>
                  <a:schemeClr val="tx1"/>
                </a:solidFill>
                <a:latin typeface="Verdana" panose="020B0604030504040204" pitchFamily="34" charset="0"/>
              </a:defRPr>
            </a:lvl3pPr>
            <a:lvl4pPr algn="r" rtl="0" eaLnBrk="0" fontAlgn="base" hangingPunct="0">
              <a:spcBef>
                <a:spcPct val="0"/>
              </a:spcBef>
              <a:spcAft>
                <a:spcPct val="0"/>
              </a:spcAft>
              <a:defRPr sz="2800" b="1" i="1">
                <a:solidFill>
                  <a:schemeClr val="tx1"/>
                </a:solidFill>
                <a:latin typeface="Verdana" panose="020B0604030504040204" pitchFamily="34" charset="0"/>
              </a:defRPr>
            </a:lvl4pPr>
            <a:lvl5pPr algn="r" rtl="0" eaLnBrk="0" fontAlgn="base" hangingPunct="0">
              <a:spcBef>
                <a:spcPct val="0"/>
              </a:spcBef>
              <a:spcAft>
                <a:spcPct val="0"/>
              </a:spcAft>
              <a:defRPr sz="2800" b="1" i="1">
                <a:solidFill>
                  <a:schemeClr val="tx1"/>
                </a:solidFill>
                <a:latin typeface="Verdana" panose="020B0604030504040204" pitchFamily="34" charset="0"/>
              </a:defRPr>
            </a:lvl5pPr>
            <a:lvl6pPr marL="457200" algn="r" rtl="0" eaLnBrk="1" fontAlgn="base" hangingPunct="1">
              <a:spcBef>
                <a:spcPct val="0"/>
              </a:spcBef>
              <a:spcAft>
                <a:spcPct val="0"/>
              </a:spcAft>
              <a:defRPr sz="2800" b="1" i="1">
                <a:solidFill>
                  <a:schemeClr val="tx1"/>
                </a:solidFill>
                <a:latin typeface="Verdana" panose="020B0604030504040204" pitchFamily="34" charset="0"/>
              </a:defRPr>
            </a:lvl6pPr>
            <a:lvl7pPr marL="914400" algn="r" rtl="0" eaLnBrk="1" fontAlgn="base" hangingPunct="1">
              <a:spcBef>
                <a:spcPct val="0"/>
              </a:spcBef>
              <a:spcAft>
                <a:spcPct val="0"/>
              </a:spcAft>
              <a:defRPr sz="2800" b="1" i="1">
                <a:solidFill>
                  <a:schemeClr val="tx1"/>
                </a:solidFill>
                <a:latin typeface="Verdana" panose="020B0604030504040204" pitchFamily="34" charset="0"/>
              </a:defRPr>
            </a:lvl7pPr>
            <a:lvl8pPr marL="1371600" algn="r" rtl="0" eaLnBrk="1" fontAlgn="base" hangingPunct="1">
              <a:spcBef>
                <a:spcPct val="0"/>
              </a:spcBef>
              <a:spcAft>
                <a:spcPct val="0"/>
              </a:spcAft>
              <a:defRPr sz="2800" b="1" i="1">
                <a:solidFill>
                  <a:schemeClr val="tx1"/>
                </a:solidFill>
                <a:latin typeface="Verdana" panose="020B0604030504040204" pitchFamily="34" charset="0"/>
              </a:defRPr>
            </a:lvl8pPr>
            <a:lvl9pPr marL="1828800" algn="r" rtl="0" eaLnBrk="1" fontAlgn="base" hangingPunct="1">
              <a:spcBef>
                <a:spcPct val="0"/>
              </a:spcBef>
              <a:spcAft>
                <a:spcPct val="0"/>
              </a:spcAft>
              <a:defRPr sz="2800" b="1" i="1">
                <a:solidFill>
                  <a:schemeClr val="tx1"/>
                </a:solidFill>
                <a:latin typeface="Verdana" panose="020B0604030504040204" pitchFamily="34" charset="0"/>
              </a:defRPr>
            </a:lvl9pPr>
          </a:lstStyle>
          <a:p>
            <a:pPr algn="ctr" eaLnBrk="1" hangingPunct="1">
              <a:defRPr/>
            </a:pPr>
            <a:r>
              <a:rPr lang="en-US" sz="6000" i="0">
                <a:solidFill>
                  <a:schemeClr val="accent1"/>
                </a:solidFill>
              </a:rPr>
              <a:t> </a:t>
            </a:r>
            <a:br>
              <a:rPr lang="en-US" sz="6000" i="0">
                <a:solidFill>
                  <a:schemeClr val="accent1"/>
                </a:solidFill>
              </a:rPr>
            </a:br>
            <a:r>
              <a:rPr lang="en-US" sz="6000" i="0">
                <a:solidFill>
                  <a:schemeClr val="accent1"/>
                </a:solidFill>
              </a:rPr>
              <a:t>CHƯƠNG 5: KINH TẾ THỊ TRƯỜNG ĐỊNH HƯỚNG XHCN VÀ CÁC QUAN HỆ LỢI ÍCH KINH TẾ Ở VN</a:t>
            </a:r>
            <a:endParaRPr lang="en-US" sz="6000" i="0" dirty="0">
              <a:solidFill>
                <a:schemeClr val="accent1"/>
              </a:solidFill>
            </a:endParaRPr>
          </a:p>
        </p:txBody>
      </p:sp>
      <p:sp>
        <p:nvSpPr>
          <p:cNvPr id="5123" name="Subtitle 2"/>
          <p:cNvSpPr txBox="1">
            <a:spLocks noChangeArrowheads="1"/>
          </p:cNvSpPr>
          <p:nvPr/>
        </p:nvSpPr>
        <p:spPr bwMode="auto">
          <a:xfrm>
            <a:off x="3765550" y="11899900"/>
            <a:ext cx="10369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 typeface="Wingdings" panose="05000000000000000000" pitchFamily="2" charset="2"/>
              <a:buNone/>
            </a:pPr>
            <a:r>
              <a:rPr lang="en-US" altLang="en-US" sz="4000" b="1"/>
              <a:t>TS.GVC. NGUYỄN QUỐC TOÀN</a:t>
            </a:r>
          </a:p>
        </p:txBody>
      </p:sp>
      <p:pic>
        <p:nvPicPr>
          <p:cNvPr id="512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599" y="3114677"/>
            <a:ext cx="3133724"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8173" y="3114677"/>
            <a:ext cx="3101976"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0823" y="3114677"/>
            <a:ext cx="3101976"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66650" y="3114677"/>
            <a:ext cx="31686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7"/>
          <p:cNvSpPr>
            <a:spLocks noChangeArrowheads="1"/>
          </p:cNvSpPr>
          <p:nvPr/>
        </p:nvSpPr>
        <p:spPr bwMode="auto">
          <a:xfrm>
            <a:off x="2590800" y="1009471"/>
            <a:ext cx="129741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7200">
                <a:solidFill>
                  <a:srgbClr val="FF0000"/>
                </a:solidFill>
                <a:latin typeface="SVN-Transformer" pitchFamily="2" charset="0"/>
                <a:cs typeface="Times New Roman" panose="02020603050405020304" pitchFamily="18" charset="0"/>
              </a:rPr>
              <a:t>TRƯỜNG ĐH BÁCH KHOA TP. HCM</a:t>
            </a:r>
            <a:endParaRPr lang="en-US" altLang="en-US" sz="7200">
              <a:solidFill>
                <a:srgbClr val="FF0000"/>
              </a:solidFill>
              <a:latin typeface="SVN-Transformer" pitchFamily="2" charset="0"/>
            </a:endParaRPr>
          </a:p>
        </p:txBody>
      </p:sp>
      <p:sp>
        <p:nvSpPr>
          <p:cNvPr id="14" name="Rectangle 2"/>
          <p:cNvSpPr txBox="1">
            <a:spLocks noChangeArrowheads="1"/>
          </p:cNvSpPr>
          <p:nvPr/>
        </p:nvSpPr>
        <p:spPr bwMode="white">
          <a:xfrm>
            <a:off x="2406650" y="7934326"/>
            <a:ext cx="13150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1" hangingPunct="1">
              <a:defRPr/>
            </a:pPr>
            <a:r>
              <a:rPr lang="en-US" sz="4000" kern="0">
                <a:solidFill>
                  <a:srgbClr val="FF0000"/>
                </a:solidFill>
                <a:latin typeface="Arial (Body)"/>
              </a:rPr>
              <a:t>MARXIST – LENINIST POLITICAL ECONOMICS</a:t>
            </a:r>
          </a:p>
        </p:txBody>
      </p:sp>
    </p:spTree>
    <p:extLst>
      <p:ext uri="{BB962C8B-B14F-4D97-AF65-F5344CB8AC3E}">
        <p14:creationId xmlns:p14="http://schemas.microsoft.com/office/powerpoint/2010/main" val="4115159092"/>
      </p:ext>
    </p:extLst>
  </p:cSld>
  <p:clrMapOvr>
    <a:masterClrMapping/>
  </p:clrMapOvr>
  <p:transition spd="slow">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rmAutofit fontScale="90000"/>
          </a:bodyPr>
          <a:lstStyle/>
          <a:p>
            <a:pPr defTabSz="2844800">
              <a:spcAft>
                <a:spcPct val="35000"/>
              </a:spcAft>
            </a:pPr>
            <a:r>
              <a:rPr lang="en-US" altLang="en-US" b="1">
                <a:solidFill>
                  <a:schemeClr val="accent1"/>
                </a:solidFill>
              </a:rPr>
              <a:t>5.1. KINH TẾ THỊ TRƯỜNG ĐỊNH HƯỚNG </a:t>
            </a:r>
            <a:br>
              <a:rPr lang="en-US" altLang="en-US" b="1">
                <a:solidFill>
                  <a:schemeClr val="accent1"/>
                </a:solidFill>
              </a:rPr>
            </a:br>
            <a:r>
              <a:rPr lang="en-US" altLang="en-US" b="1">
                <a:solidFill>
                  <a:schemeClr val="accent1"/>
                </a:solidFill>
              </a:rPr>
              <a:t>XÃ HỘI CHỦ NGHĨA Ở VIỆT NAM</a:t>
            </a:r>
          </a:p>
        </p:txBody>
      </p:sp>
      <p:sp>
        <p:nvSpPr>
          <p:cNvPr id="6" name="AutoShape 5"/>
          <p:cNvSpPr>
            <a:spLocks noChangeArrowheads="1"/>
          </p:cNvSpPr>
          <p:nvPr/>
        </p:nvSpPr>
        <p:spPr bwMode="gray">
          <a:xfrm>
            <a:off x="4787900" y="85852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ĐẶC TRƯNG KTTT ĐỊNH HƯỚNG XÃ HỘI CHỦ NGHĨA</a:t>
            </a:r>
          </a:p>
        </p:txBody>
      </p:sp>
      <p:sp>
        <p:nvSpPr>
          <p:cNvPr id="7" name="AutoShape 6"/>
          <p:cNvSpPr>
            <a:spLocks noChangeArrowheads="1"/>
          </p:cNvSpPr>
          <p:nvPr/>
        </p:nvSpPr>
        <p:spPr bwMode="gray">
          <a:xfrm>
            <a:off x="4724400" y="69850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TÍNH TẤT YẾU, KHÁCH QUAN CỦA KTTT ĐH XHCN</a:t>
            </a:r>
          </a:p>
        </p:txBody>
      </p:sp>
      <p:sp>
        <p:nvSpPr>
          <p:cNvPr id="8" name="AutoShape 7"/>
          <p:cNvSpPr>
            <a:spLocks noChangeArrowheads="1"/>
          </p:cNvSpPr>
          <p:nvPr/>
        </p:nvSpPr>
        <p:spPr bwMode="gray">
          <a:xfrm>
            <a:off x="4797427" y="5359400"/>
            <a:ext cx="12296774"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KHÁI NIỆM KINH TẾ THỊ TRƯỜNG ĐỊNH HƯỚNG XHCN</a:t>
            </a:r>
          </a:p>
        </p:txBody>
      </p:sp>
      <p:sp>
        <p:nvSpPr>
          <p:cNvPr id="31" name="AutoShape 9"/>
          <p:cNvSpPr>
            <a:spLocks noChangeArrowheads="1"/>
          </p:cNvSpPr>
          <p:nvPr/>
        </p:nvSpPr>
        <p:spPr bwMode="gray">
          <a:xfrm>
            <a:off x="1600200" y="5264151"/>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5.1.1.</a:t>
            </a:r>
          </a:p>
        </p:txBody>
      </p:sp>
      <p:sp>
        <p:nvSpPr>
          <p:cNvPr id="32" name="AutoShape 10"/>
          <p:cNvSpPr>
            <a:spLocks noChangeArrowheads="1"/>
          </p:cNvSpPr>
          <p:nvPr/>
        </p:nvSpPr>
        <p:spPr bwMode="gray">
          <a:xfrm>
            <a:off x="1577976" y="687070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5.1.2.</a:t>
            </a:r>
          </a:p>
        </p:txBody>
      </p:sp>
      <p:sp>
        <p:nvSpPr>
          <p:cNvPr id="33" name="AutoShape 10"/>
          <p:cNvSpPr>
            <a:spLocks noChangeArrowheads="1"/>
          </p:cNvSpPr>
          <p:nvPr/>
        </p:nvSpPr>
        <p:spPr bwMode="gray">
          <a:xfrm>
            <a:off x="1577976" y="846455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5.1.3.</a:t>
            </a:r>
          </a:p>
        </p:txBody>
      </p:sp>
    </p:spTree>
    <p:extLst>
      <p:ext uri="{BB962C8B-B14F-4D97-AF65-F5344CB8AC3E}">
        <p14:creationId xmlns:p14="http://schemas.microsoft.com/office/powerpoint/2010/main" val="420482794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iterate type="lt">
                                    <p:tmPct val="0"/>
                                  </p:iterate>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mph" presetSubtype="0" fill="hold" grpId="1" nodeType="clickEffect">
                                  <p:stCondLst>
                                    <p:cond delay="0"/>
                                  </p:stCondLst>
                                  <p:iterate type="lt">
                                    <p:tmPct val="4000"/>
                                  </p:iterate>
                                  <p:childTnLst>
                                    <p:set>
                                      <p:cBhvr override="childStyle">
                                        <p:cTn id="36"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31" grpId="0" animBg="1"/>
      <p:bldP spid="32"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1143000"/>
            <a:ext cx="16459200" cy="2286000"/>
          </a:xfrm>
        </p:spPr>
        <p:txBody>
          <a:bodyPr/>
          <a:lstStyle/>
          <a:p>
            <a:pPr eaLnBrk="1" hangingPunct="1"/>
            <a:r>
              <a:rPr lang="en-US" altLang="en-US" b="1">
                <a:solidFill>
                  <a:schemeClr val="accent1"/>
                </a:solidFill>
              </a:rPr>
              <a:t>TÍNH TẤT YẾU KHÁCH QUAN CỦA VIỆC PHÁT TRIỂN NỀN KTTT ĐỊNH HƯỚNG XHCN</a:t>
            </a:r>
          </a:p>
        </p:txBody>
      </p:sp>
      <p:sp>
        <p:nvSpPr>
          <p:cNvPr id="4" name="Rectangle 3"/>
          <p:cNvSpPr/>
          <p:nvPr/>
        </p:nvSpPr>
        <p:spPr>
          <a:xfrm>
            <a:off x="3048000" y="3911600"/>
            <a:ext cx="12192000" cy="8128000"/>
          </a:xfrm>
          <a:prstGeom prst="rect">
            <a:avLst/>
          </a:prstGeom>
          <a:noFill/>
        </p:spPr>
      </p:sp>
      <p:sp>
        <p:nvSpPr>
          <p:cNvPr id="5" name="Freeform 4"/>
          <p:cNvSpPr/>
          <p:nvPr/>
        </p:nvSpPr>
        <p:spPr>
          <a:xfrm>
            <a:off x="4197705" y="3911600"/>
            <a:ext cx="4876057" cy="4875987"/>
          </a:xfrm>
          <a:custGeom>
            <a:avLst/>
            <a:gdLst>
              <a:gd name="connsiteX0" fmla="*/ 0 w 4876057"/>
              <a:gd name="connsiteY0" fmla="*/ 2437994 h 4875987"/>
              <a:gd name="connsiteX1" fmla="*/ 2438029 w 4876057"/>
              <a:gd name="connsiteY1" fmla="*/ 0 h 4875987"/>
              <a:gd name="connsiteX2" fmla="*/ 4876058 w 4876057"/>
              <a:gd name="connsiteY2" fmla="*/ 2437994 h 4875987"/>
              <a:gd name="connsiteX3" fmla="*/ 2438029 w 4876057"/>
              <a:gd name="connsiteY3" fmla="*/ 4875988 h 4875987"/>
              <a:gd name="connsiteX4" fmla="*/ 0 w 4876057"/>
              <a:gd name="connsiteY4" fmla="*/ 2437994 h 487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057" h="4875987">
                <a:moveTo>
                  <a:pt x="0" y="2437994"/>
                </a:moveTo>
                <a:cubicBezTo>
                  <a:pt x="0" y="1091527"/>
                  <a:pt x="1091543" y="0"/>
                  <a:pt x="2438029" y="0"/>
                </a:cubicBezTo>
                <a:cubicBezTo>
                  <a:pt x="3784515" y="0"/>
                  <a:pt x="4876058" y="1091527"/>
                  <a:pt x="4876058" y="2437994"/>
                </a:cubicBezTo>
                <a:cubicBezTo>
                  <a:pt x="4876058" y="3784461"/>
                  <a:pt x="3784515" y="4875988"/>
                  <a:pt x="2438029" y="4875988"/>
                </a:cubicBezTo>
                <a:cubicBezTo>
                  <a:pt x="1091543" y="4875988"/>
                  <a:pt x="0" y="3784461"/>
                  <a:pt x="0" y="2437994"/>
                </a:cubicBezTo>
                <a:close/>
              </a:path>
            </a:pathLst>
          </a:custGeom>
          <a:solidFill>
            <a:srgbClr val="FFC00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89342" tIns="889332" rIns="889342" bIns="889332" numCol="1" spcCol="1270" anchor="ctr" anchorCtr="0">
            <a:noAutofit/>
          </a:bodyPr>
          <a:lstStyle/>
          <a:p>
            <a:pPr lvl="0" algn="ctr" defTabSz="2044700">
              <a:lnSpc>
                <a:spcPct val="90000"/>
              </a:lnSpc>
              <a:spcBef>
                <a:spcPct val="0"/>
              </a:spcBef>
              <a:spcAft>
                <a:spcPct val="35000"/>
              </a:spcAft>
            </a:pPr>
            <a:r>
              <a:rPr lang="en-US" sz="4600" b="1" kern="1200">
                <a:solidFill>
                  <a:schemeClr val="accent1"/>
                </a:solidFill>
                <a:hlinkClick r:id="rId2" action="ppaction://hlinksldjump"/>
              </a:rPr>
              <a:t>Phù hợp với tính quy luật phát triển khách quan</a:t>
            </a:r>
            <a:endParaRPr lang="en-US" sz="4600" b="1" kern="1200">
              <a:solidFill>
                <a:schemeClr val="accent1"/>
              </a:solidFill>
            </a:endParaRPr>
          </a:p>
        </p:txBody>
      </p:sp>
      <p:sp>
        <p:nvSpPr>
          <p:cNvPr id="6" name="Freeform 5"/>
          <p:cNvSpPr/>
          <p:nvPr/>
        </p:nvSpPr>
        <p:spPr>
          <a:xfrm>
            <a:off x="6707455" y="7163612"/>
            <a:ext cx="4876057" cy="4875987"/>
          </a:xfrm>
          <a:custGeom>
            <a:avLst/>
            <a:gdLst>
              <a:gd name="connsiteX0" fmla="*/ 0 w 4876057"/>
              <a:gd name="connsiteY0" fmla="*/ 2437994 h 4875987"/>
              <a:gd name="connsiteX1" fmla="*/ 2438029 w 4876057"/>
              <a:gd name="connsiteY1" fmla="*/ 0 h 4875987"/>
              <a:gd name="connsiteX2" fmla="*/ 4876058 w 4876057"/>
              <a:gd name="connsiteY2" fmla="*/ 2437994 h 4875987"/>
              <a:gd name="connsiteX3" fmla="*/ 2438029 w 4876057"/>
              <a:gd name="connsiteY3" fmla="*/ 4875988 h 4875987"/>
              <a:gd name="connsiteX4" fmla="*/ 0 w 4876057"/>
              <a:gd name="connsiteY4" fmla="*/ 2437994 h 487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057" h="4875987">
                <a:moveTo>
                  <a:pt x="0" y="2437994"/>
                </a:moveTo>
                <a:cubicBezTo>
                  <a:pt x="0" y="1091527"/>
                  <a:pt x="1091543" y="0"/>
                  <a:pt x="2438029" y="0"/>
                </a:cubicBezTo>
                <a:cubicBezTo>
                  <a:pt x="3784515" y="0"/>
                  <a:pt x="4876058" y="1091527"/>
                  <a:pt x="4876058" y="2437994"/>
                </a:cubicBezTo>
                <a:cubicBezTo>
                  <a:pt x="4876058" y="3784461"/>
                  <a:pt x="3784515" y="4875988"/>
                  <a:pt x="2438029" y="4875988"/>
                </a:cubicBezTo>
                <a:cubicBezTo>
                  <a:pt x="1091543" y="4875988"/>
                  <a:pt x="0" y="3784461"/>
                  <a:pt x="0" y="2437994"/>
                </a:cubicBezTo>
                <a:close/>
              </a:path>
            </a:pathLst>
          </a:custGeom>
          <a:solidFill>
            <a:srgbClr val="FFC00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89342" tIns="889332" rIns="889342" bIns="889332" numCol="1" spcCol="1270" anchor="ctr" anchorCtr="0">
            <a:noAutofit/>
          </a:bodyPr>
          <a:lstStyle/>
          <a:p>
            <a:pPr lvl="0" algn="ctr" defTabSz="2044700">
              <a:lnSpc>
                <a:spcPct val="90000"/>
              </a:lnSpc>
              <a:spcBef>
                <a:spcPct val="0"/>
              </a:spcBef>
              <a:spcAft>
                <a:spcPct val="35000"/>
              </a:spcAft>
            </a:pPr>
            <a:r>
              <a:rPr lang="en-US" sz="4600" b="1" kern="1200">
                <a:solidFill>
                  <a:schemeClr val="accent1"/>
                </a:solidFill>
                <a:hlinkClick r:id="rId3" action="ppaction://hlinksldjump"/>
              </a:rPr>
              <a:t>Phù hợp với nguyện vọng của nhân dân</a:t>
            </a:r>
            <a:endParaRPr lang="en-US" sz="4600" b="1" kern="1200">
              <a:solidFill>
                <a:schemeClr val="accent1"/>
              </a:solidFill>
            </a:endParaRPr>
          </a:p>
        </p:txBody>
      </p:sp>
      <p:sp>
        <p:nvSpPr>
          <p:cNvPr id="7" name="Freeform 6"/>
          <p:cNvSpPr/>
          <p:nvPr/>
        </p:nvSpPr>
        <p:spPr>
          <a:xfrm>
            <a:off x="9214237" y="3911600"/>
            <a:ext cx="4876057" cy="4875987"/>
          </a:xfrm>
          <a:custGeom>
            <a:avLst/>
            <a:gdLst>
              <a:gd name="connsiteX0" fmla="*/ 0 w 4876057"/>
              <a:gd name="connsiteY0" fmla="*/ 2437994 h 4875987"/>
              <a:gd name="connsiteX1" fmla="*/ 2438029 w 4876057"/>
              <a:gd name="connsiteY1" fmla="*/ 0 h 4875987"/>
              <a:gd name="connsiteX2" fmla="*/ 4876058 w 4876057"/>
              <a:gd name="connsiteY2" fmla="*/ 2437994 h 4875987"/>
              <a:gd name="connsiteX3" fmla="*/ 2438029 w 4876057"/>
              <a:gd name="connsiteY3" fmla="*/ 4875988 h 4875987"/>
              <a:gd name="connsiteX4" fmla="*/ 0 w 4876057"/>
              <a:gd name="connsiteY4" fmla="*/ 2437994 h 487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057" h="4875987">
                <a:moveTo>
                  <a:pt x="0" y="2437994"/>
                </a:moveTo>
                <a:cubicBezTo>
                  <a:pt x="0" y="1091527"/>
                  <a:pt x="1091543" y="0"/>
                  <a:pt x="2438029" y="0"/>
                </a:cubicBezTo>
                <a:cubicBezTo>
                  <a:pt x="3784515" y="0"/>
                  <a:pt x="4876058" y="1091527"/>
                  <a:pt x="4876058" y="2437994"/>
                </a:cubicBezTo>
                <a:cubicBezTo>
                  <a:pt x="4876058" y="3784461"/>
                  <a:pt x="3784515" y="4875988"/>
                  <a:pt x="2438029" y="4875988"/>
                </a:cubicBezTo>
                <a:cubicBezTo>
                  <a:pt x="1091543" y="4875988"/>
                  <a:pt x="0" y="3784461"/>
                  <a:pt x="0" y="2437994"/>
                </a:cubicBezTo>
                <a:close/>
              </a:path>
            </a:pathLst>
          </a:custGeom>
          <a:solidFill>
            <a:srgbClr val="FFC00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89342" tIns="889332" rIns="889342" bIns="889332" numCol="1" spcCol="1270" anchor="ctr" anchorCtr="0">
            <a:noAutofit/>
          </a:bodyPr>
          <a:lstStyle/>
          <a:p>
            <a:pPr lvl="0" algn="ctr" defTabSz="2044700">
              <a:lnSpc>
                <a:spcPct val="90000"/>
              </a:lnSpc>
              <a:spcBef>
                <a:spcPct val="0"/>
              </a:spcBef>
              <a:spcAft>
                <a:spcPct val="35000"/>
              </a:spcAft>
            </a:pPr>
            <a:r>
              <a:rPr lang="en-US" sz="4600" b="1" kern="1200">
                <a:solidFill>
                  <a:schemeClr val="accent1"/>
                </a:solidFill>
                <a:hlinkClick r:id="rId4" action="ppaction://hlinksldjump"/>
              </a:rPr>
              <a:t>Tính ưu việt của kinh tế thị trường</a:t>
            </a:r>
            <a:endParaRPr lang="en-US" sz="4600" b="1" kern="1200">
              <a:solidFill>
                <a:schemeClr val="accent1"/>
              </a:solidFill>
            </a:endParaRPr>
          </a:p>
        </p:txBody>
      </p:sp>
      <p:sp>
        <p:nvSpPr>
          <p:cNvPr id="9" name="TextBox 8">
            <a:hlinkClick r:id="rId5"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6" action="ppaction://hlinksldjump"/>
              </a:rPr>
              <a:t></a:t>
            </a:r>
            <a:endParaRPr lang="en-US" sz="6600"/>
          </a:p>
        </p:txBody>
      </p:sp>
    </p:spTree>
    <p:extLst>
      <p:ext uri="{BB962C8B-B14F-4D97-AF65-F5344CB8AC3E}">
        <p14:creationId xmlns:p14="http://schemas.microsoft.com/office/powerpoint/2010/main" val="119065253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pPr eaLnBrk="1" hangingPunct="1"/>
            <a:r>
              <a:rPr lang="en-US" altLang="en-US" sz="5400" b="1">
                <a:solidFill>
                  <a:schemeClr val="accent1"/>
                </a:solidFill>
              </a:rPr>
              <a:t>Phù hợp với tính quy luật phát triển khách quan</a:t>
            </a:r>
          </a:p>
        </p:txBody>
      </p:sp>
      <p:sp>
        <p:nvSpPr>
          <p:cNvPr id="4" name="Rectangle 3"/>
          <p:cNvSpPr txBox="1">
            <a:spLocks noChangeArrowheads="1"/>
          </p:cNvSpPr>
          <p:nvPr/>
        </p:nvSpPr>
        <p:spPr>
          <a:xfrm>
            <a:off x="1524000" y="2708276"/>
            <a:ext cx="15241586" cy="7883524"/>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marL="685800" indent="-685800" algn="just">
              <a:lnSpc>
                <a:spcPct val="115000"/>
              </a:lnSpc>
              <a:buFont typeface="Wingdings" panose="05000000000000000000" pitchFamily="2" charset="2"/>
              <a:buChar char="§"/>
            </a:pPr>
            <a:r>
              <a:rPr lang="en-US" altLang="en-US" sz="4400">
                <a:solidFill>
                  <a:srgbClr val="FF0000"/>
                </a:solidFill>
                <a:cs typeface="Arial" panose="020B0604020202020204" pitchFamily="34" charset="0"/>
              </a:rPr>
              <a:t>Quy luật: </a:t>
            </a:r>
          </a:p>
          <a:p>
            <a:pPr algn="just">
              <a:lnSpc>
                <a:spcPct val="115000"/>
              </a:lnSpc>
            </a:pPr>
            <a:r>
              <a:rPr lang="en-US" altLang="en-US" sz="4400">
                <a:solidFill>
                  <a:schemeClr val="accent1"/>
                </a:solidFill>
                <a:cs typeface="Arial" panose="020B0604020202020204" pitchFamily="34" charset="0"/>
              </a:rPr>
              <a:t>	+ KT hàng hóa </a:t>
            </a:r>
            <a:r>
              <a:rPr lang="en-US" altLang="en-US" sz="4400">
                <a:solidFill>
                  <a:schemeClr val="accent1"/>
                </a:solidFill>
                <a:cs typeface="Arial" panose="020B0604020202020204" pitchFamily="34" charset="0"/>
                <a:sym typeface="Wingdings" panose="05000000000000000000" pitchFamily="2" charset="2"/>
              </a:rPr>
              <a:t> KT thị trường khi có đủ các điều kiện;</a:t>
            </a:r>
          </a:p>
          <a:p>
            <a:pPr algn="just">
              <a:lnSpc>
                <a:spcPct val="115000"/>
              </a:lnSpc>
            </a:pPr>
            <a:r>
              <a:rPr lang="en-US" altLang="en-US" sz="4400">
                <a:solidFill>
                  <a:schemeClr val="accent1"/>
                </a:solidFill>
                <a:cs typeface="Arial" panose="020B0604020202020204" pitchFamily="34" charset="0"/>
                <a:sym typeface="Wingdings" panose="05000000000000000000" pitchFamily="2" charset="2"/>
              </a:rPr>
              <a:t>	+ Lý luận về các giai đoạn đi lên CNXH của Mark và Lênin </a:t>
            </a:r>
          </a:p>
          <a:p>
            <a:pPr marL="685800" indent="-685800" algn="just">
              <a:lnSpc>
                <a:spcPct val="115000"/>
              </a:lnSpc>
              <a:buFont typeface="Wingdings" panose="05000000000000000000" pitchFamily="2" charset="2"/>
              <a:buChar char="§"/>
            </a:pPr>
            <a:r>
              <a:rPr lang="en-US" altLang="en-US" sz="4400">
                <a:solidFill>
                  <a:srgbClr val="FF0000"/>
                </a:solidFill>
                <a:cs typeface="Arial" panose="020B0604020202020204" pitchFamily="34" charset="0"/>
                <a:sym typeface="Wingdings" panose="05000000000000000000" pitchFamily="2" charset="2"/>
              </a:rPr>
              <a:t>Thực tiễn lịch sử:</a:t>
            </a:r>
          </a:p>
          <a:p>
            <a:pPr algn="just">
              <a:lnSpc>
                <a:spcPct val="115000"/>
              </a:lnSpc>
              <a:buFont typeface="Wingdings" panose="05000000000000000000" pitchFamily="2" charset="2"/>
              <a:buNone/>
            </a:pPr>
            <a:r>
              <a:rPr lang="en-US" altLang="en-US" sz="4400">
                <a:solidFill>
                  <a:schemeClr val="accent1"/>
                </a:solidFill>
                <a:cs typeface="Arial" panose="020B0604020202020204" pitchFamily="34" charset="0"/>
                <a:sym typeface="Wingdings" panose="05000000000000000000" pitchFamily="2" charset="2"/>
              </a:rPr>
              <a:t>	+ Không có một nền KTTT trừu tượng, chung chung</a:t>
            </a:r>
          </a:p>
          <a:p>
            <a:pPr algn="just">
              <a:lnSpc>
                <a:spcPct val="115000"/>
              </a:lnSpc>
              <a:buFont typeface="Wingdings" panose="05000000000000000000" pitchFamily="2" charset="2"/>
              <a:buNone/>
            </a:pPr>
            <a:r>
              <a:rPr lang="en-US" altLang="en-US" sz="4400">
                <a:solidFill>
                  <a:schemeClr val="accent1"/>
                </a:solidFill>
                <a:cs typeface="Arial" panose="020B0604020202020204" pitchFamily="34" charset="0"/>
                <a:sym typeface="Wingdings" panose="05000000000000000000" pitchFamily="2" charset="2"/>
              </a:rPr>
              <a:t>	+ Mâu thuẫn tự thân không thể khắc phục của KTTT TBCN</a:t>
            </a:r>
          </a:p>
          <a:p>
            <a:pPr marL="685800" indent="-685800" algn="just">
              <a:lnSpc>
                <a:spcPct val="115000"/>
              </a:lnSpc>
              <a:buFont typeface="Wingdings" panose="05000000000000000000" pitchFamily="2" charset="2"/>
              <a:buChar char="§"/>
            </a:pPr>
            <a:r>
              <a:rPr lang="en-US" altLang="en-US" sz="4400">
                <a:solidFill>
                  <a:srgbClr val="FF0000"/>
                </a:solidFill>
                <a:cs typeface="Arial" panose="020B0604020202020204" pitchFamily="34" charset="0"/>
                <a:sym typeface="Wingdings" panose="05000000000000000000" pitchFamily="2" charset="2"/>
              </a:rPr>
              <a:t>Đặc điểm phát triển của VN:</a:t>
            </a:r>
          </a:p>
          <a:p>
            <a:pPr algn="just">
              <a:lnSpc>
                <a:spcPct val="115000"/>
              </a:lnSpc>
            </a:pPr>
            <a:r>
              <a:rPr lang="en-US" altLang="en-US" sz="4400">
                <a:solidFill>
                  <a:schemeClr val="accent1"/>
                </a:solidFill>
                <a:cs typeface="Arial" panose="020B0604020202020204" pitchFamily="34" charset="0"/>
                <a:sym typeface="Wingdings" panose="05000000000000000000" pitchFamily="2" charset="2"/>
              </a:rPr>
              <a:t>	+ Tồn tại các điều kiện để phát triển KTTT</a:t>
            </a:r>
          </a:p>
          <a:p>
            <a:pPr algn="just">
              <a:lnSpc>
                <a:spcPct val="115000"/>
              </a:lnSpc>
            </a:pPr>
            <a:r>
              <a:rPr lang="en-US" altLang="en-US" sz="4400">
                <a:solidFill>
                  <a:schemeClr val="accent1"/>
                </a:solidFill>
                <a:cs typeface="Arial" panose="020B0604020202020204" pitchFamily="34" charset="0"/>
                <a:sym typeface="Wingdings" panose="05000000000000000000" pitchFamily="2" charset="2"/>
              </a:rPr>
              <a:t>	+ Là một nước đang phát triển, xuất phát điểm thấp</a:t>
            </a:r>
          </a:p>
        </p:txBody>
      </p:sp>
      <p:sp>
        <p:nvSpPr>
          <p:cNvPr id="5" name="TextBox 4">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426031606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down)">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wipe(down)">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pPr eaLnBrk="1" hangingPunct="1"/>
            <a:r>
              <a:rPr lang="en-US" altLang="en-US" sz="4800" b="1">
                <a:solidFill>
                  <a:schemeClr val="accent1"/>
                </a:solidFill>
              </a:rPr>
              <a:t>Tính ưu việt của nền KTTT trong thúc đẩy phát triển</a:t>
            </a:r>
          </a:p>
        </p:txBody>
      </p:sp>
      <p:sp>
        <p:nvSpPr>
          <p:cNvPr id="4" name="Rectangle 3"/>
          <p:cNvSpPr txBox="1">
            <a:spLocks noChangeArrowheads="1"/>
          </p:cNvSpPr>
          <p:nvPr/>
        </p:nvSpPr>
        <p:spPr>
          <a:xfrm>
            <a:off x="1524000" y="3124200"/>
            <a:ext cx="15241586" cy="7883524"/>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marL="685800" indent="-6858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rPr>
              <a:t>Phương thức phân bổ nguồn lực hiệu quả</a:t>
            </a:r>
          </a:p>
          <a:p>
            <a:pPr marL="685800" indent="-6858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rPr>
              <a:t>Động lực thúc đẩy lực lượng sản xuất phát triển nhanh và có hiệu quả</a:t>
            </a:r>
          </a:p>
          <a:p>
            <a:pPr marL="571500" indent="-571500" algn="just">
              <a:lnSpc>
                <a:spcPct val="115000"/>
              </a:lnSpc>
              <a:buFont typeface="Wingdings" panose="05000000000000000000" pitchFamily="2" charset="2"/>
              <a:buChar char="à"/>
            </a:pPr>
            <a:r>
              <a:rPr lang="en-US" altLang="en-US" sz="5400">
                <a:solidFill>
                  <a:schemeClr val="accent1"/>
                </a:solidFill>
                <a:cs typeface="Arial" panose="020B0604020202020204" pitchFamily="34" charset="0"/>
                <a:sym typeface="Wingdings" panose="05000000000000000000" pitchFamily="2" charset="2"/>
              </a:rPr>
              <a:t>sự phát triển kinh tế thị trường không hề mâu thuẫn với mục tiêu của chủ nghĩa xã hội</a:t>
            </a:r>
          </a:p>
          <a:p>
            <a:pPr marL="571500" indent="-571500" algn="just">
              <a:lnSpc>
                <a:spcPct val="115000"/>
              </a:lnSpc>
              <a:buFont typeface="Wingdings" panose="05000000000000000000" pitchFamily="2" charset="2"/>
              <a:buChar char="à"/>
            </a:pPr>
            <a:r>
              <a:rPr lang="en-US" altLang="en-US" sz="5400">
                <a:solidFill>
                  <a:schemeClr val="accent1"/>
                </a:solidFill>
                <a:cs typeface="Arial" panose="020B0604020202020204" pitchFamily="34" charset="0"/>
                <a:sym typeface="Wingdings" panose="05000000000000000000" pitchFamily="2" charset="2"/>
              </a:rPr>
              <a:t> sử dụng KTTT như là phương tiện, công cụ</a:t>
            </a:r>
          </a:p>
          <a:p>
            <a:pPr marL="571500" indent="-5715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sym typeface="Wingdings" panose="05000000000000000000" pitchFamily="2" charset="2"/>
              </a:rPr>
              <a:t>Cần chú ý đến những thất bại và khuyết tật của KTTT để can thiệp, điều tiết kịp thời</a:t>
            </a:r>
          </a:p>
        </p:txBody>
      </p:sp>
      <p:sp>
        <p:nvSpPr>
          <p:cNvPr id="6" name="TextBox 5">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390703298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pPr eaLnBrk="1" hangingPunct="1"/>
            <a:r>
              <a:rPr lang="en-US" altLang="en-US" sz="4800" b="1">
                <a:solidFill>
                  <a:schemeClr val="accent1"/>
                </a:solidFill>
              </a:rPr>
              <a:t>Phù hợp với nguyện vọng của nhân dân</a:t>
            </a:r>
          </a:p>
        </p:txBody>
      </p:sp>
      <p:sp>
        <p:nvSpPr>
          <p:cNvPr id="4" name="Rectangle 3"/>
          <p:cNvSpPr txBox="1">
            <a:spLocks noChangeArrowheads="1"/>
          </p:cNvSpPr>
          <p:nvPr/>
        </p:nvSpPr>
        <p:spPr>
          <a:xfrm>
            <a:off x="1524000" y="3352800"/>
            <a:ext cx="15241586" cy="6705600"/>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marL="685800" indent="-6858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rPr>
              <a:t>Khát vọng của toàn thể nhân dân, tránh nguy cơ tụt hậu</a:t>
            </a:r>
          </a:p>
          <a:p>
            <a:pPr marL="685800" indent="-6858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rPr>
              <a:t>Là quá trình phát triển “rút ngắn” chứ không “đốt cháy giai đoạn”</a:t>
            </a:r>
          </a:p>
          <a:p>
            <a:pPr marL="685800" indent="-685800" algn="just">
              <a:lnSpc>
                <a:spcPct val="115000"/>
              </a:lnSpc>
              <a:buFont typeface="Wingdings" panose="05000000000000000000" pitchFamily="2" charset="2"/>
              <a:buChar char="§"/>
            </a:pPr>
            <a:r>
              <a:rPr lang="en-US" altLang="en-US" sz="5400">
                <a:solidFill>
                  <a:schemeClr val="accent1"/>
                </a:solidFill>
                <a:cs typeface="Arial" panose="020B0604020202020204" pitchFamily="34" charset="0"/>
              </a:rPr>
              <a:t>Bước đi quan trọng để xã hội nền sản xuất, chuyển từ sản xuất nhỏ </a:t>
            </a:r>
            <a:r>
              <a:rPr lang="en-US" altLang="en-US" sz="5400">
                <a:solidFill>
                  <a:schemeClr val="accent1"/>
                </a:solidFill>
                <a:cs typeface="Arial" panose="020B0604020202020204" pitchFamily="34" charset="0"/>
                <a:sym typeface="Wingdings" panose="05000000000000000000" pitchFamily="2" charset="2"/>
              </a:rPr>
              <a:t> sản xuất lớn, hiện đại, hội nhập</a:t>
            </a:r>
          </a:p>
        </p:txBody>
      </p:sp>
      <p:sp>
        <p:nvSpPr>
          <p:cNvPr id="5" name="TextBox 4">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208878535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rmAutofit fontScale="90000"/>
          </a:bodyPr>
          <a:lstStyle/>
          <a:p>
            <a:pPr defTabSz="2844800">
              <a:spcAft>
                <a:spcPct val="35000"/>
              </a:spcAft>
            </a:pPr>
            <a:r>
              <a:rPr lang="en-US" altLang="en-US" b="1">
                <a:solidFill>
                  <a:schemeClr val="accent1"/>
                </a:solidFill>
              </a:rPr>
              <a:t>5.1. KINH TẾ THỊ TRƯỜNG ĐỊNH HƯỚNG </a:t>
            </a:r>
            <a:br>
              <a:rPr lang="en-US" altLang="en-US" b="1">
                <a:solidFill>
                  <a:schemeClr val="accent1"/>
                </a:solidFill>
              </a:rPr>
            </a:br>
            <a:r>
              <a:rPr lang="en-US" altLang="en-US" b="1">
                <a:solidFill>
                  <a:schemeClr val="accent1"/>
                </a:solidFill>
              </a:rPr>
              <a:t>XÃ HỘI CHỦ NGHĨA Ở VIỆT NAM</a:t>
            </a:r>
          </a:p>
        </p:txBody>
      </p:sp>
      <p:sp>
        <p:nvSpPr>
          <p:cNvPr id="6" name="AutoShape 5"/>
          <p:cNvSpPr>
            <a:spLocks noChangeArrowheads="1"/>
          </p:cNvSpPr>
          <p:nvPr/>
        </p:nvSpPr>
        <p:spPr bwMode="gray">
          <a:xfrm>
            <a:off x="4787900" y="85852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ĐẶC TRƯNG KTTT ĐỊNH HƯỚNG XÃ HỘI CHỦ NGHĨA</a:t>
            </a:r>
          </a:p>
        </p:txBody>
      </p:sp>
      <p:sp>
        <p:nvSpPr>
          <p:cNvPr id="7" name="AutoShape 6"/>
          <p:cNvSpPr>
            <a:spLocks noChangeArrowheads="1"/>
          </p:cNvSpPr>
          <p:nvPr/>
        </p:nvSpPr>
        <p:spPr bwMode="gray">
          <a:xfrm>
            <a:off x="4724400" y="69850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TÍNH TẤT YẾU, KHÁCH QUAN CỦA KTTT ĐH XHCN</a:t>
            </a:r>
          </a:p>
        </p:txBody>
      </p:sp>
      <p:sp>
        <p:nvSpPr>
          <p:cNvPr id="8" name="AutoShape 7"/>
          <p:cNvSpPr>
            <a:spLocks noChangeArrowheads="1"/>
          </p:cNvSpPr>
          <p:nvPr/>
        </p:nvSpPr>
        <p:spPr bwMode="gray">
          <a:xfrm>
            <a:off x="4797427" y="5359400"/>
            <a:ext cx="12296774"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KHÁI NIỆM KINH TẾ THỊ TRƯỜNG ĐỊNH HƯỚNG XHCN</a:t>
            </a:r>
          </a:p>
        </p:txBody>
      </p:sp>
      <p:sp>
        <p:nvSpPr>
          <p:cNvPr id="31" name="AutoShape 9"/>
          <p:cNvSpPr>
            <a:spLocks noChangeArrowheads="1"/>
          </p:cNvSpPr>
          <p:nvPr/>
        </p:nvSpPr>
        <p:spPr bwMode="gray">
          <a:xfrm>
            <a:off x="1600200" y="5264151"/>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5.1.1.</a:t>
            </a:r>
          </a:p>
        </p:txBody>
      </p:sp>
      <p:sp>
        <p:nvSpPr>
          <p:cNvPr id="32" name="AutoShape 10"/>
          <p:cNvSpPr>
            <a:spLocks noChangeArrowheads="1"/>
          </p:cNvSpPr>
          <p:nvPr/>
        </p:nvSpPr>
        <p:spPr bwMode="gray">
          <a:xfrm>
            <a:off x="1577976" y="687070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5.1.2.</a:t>
            </a:r>
          </a:p>
        </p:txBody>
      </p:sp>
      <p:sp>
        <p:nvSpPr>
          <p:cNvPr id="33" name="AutoShape 10"/>
          <p:cNvSpPr>
            <a:spLocks noChangeArrowheads="1"/>
          </p:cNvSpPr>
          <p:nvPr/>
        </p:nvSpPr>
        <p:spPr bwMode="gray">
          <a:xfrm>
            <a:off x="1577976" y="846455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5.1.3.</a:t>
            </a:r>
          </a:p>
        </p:txBody>
      </p:sp>
    </p:spTree>
    <p:extLst>
      <p:ext uri="{BB962C8B-B14F-4D97-AF65-F5344CB8AC3E}">
        <p14:creationId xmlns:p14="http://schemas.microsoft.com/office/powerpoint/2010/main" val="11990161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22" presetClass="entr" presetSubtype="4" fill="hold" grpId="0" nodeType="withEffect">
                                  <p:stCondLst>
                                    <p:cond delay="0"/>
                                  </p:stCondLst>
                                  <p:iterate type="lt">
                                    <p:tmPct val="0"/>
                                  </p:iterate>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mph" presetSubtype="0" fill="hold" grpId="1" nodeType="clickEffect">
                                  <p:stCondLst>
                                    <p:cond delay="0"/>
                                  </p:stCondLst>
                                  <p:iterate type="lt">
                                    <p:tmPct val="4000"/>
                                  </p:iterate>
                                  <p:childTnLst>
                                    <p:set>
                                      <p:cBhvr override="childStyle">
                                        <p:cTn id="3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31"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Các đặc trưng của nền kinh tế thị trường định hướng xã hội chủ nghĩa ở Việt Nam</a:t>
            </a:r>
            <a:endParaRPr lang="en-US" altLang="en-US" sz="3600" b="1">
              <a:solidFill>
                <a:schemeClr val="accent1"/>
              </a:solidFill>
            </a:endParaRPr>
          </a:p>
        </p:txBody>
      </p:sp>
      <p:sp>
        <p:nvSpPr>
          <p:cNvPr id="14341" name="Text Box 12"/>
          <p:cNvSpPr txBox="1">
            <a:spLocks noChangeArrowheads="1"/>
          </p:cNvSpPr>
          <p:nvPr/>
        </p:nvSpPr>
        <p:spPr bwMode="auto">
          <a:xfrm>
            <a:off x="8382000" y="3496133"/>
            <a:ext cx="8077200" cy="8725466"/>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742950" indent="-742950" algn="just">
              <a:lnSpc>
                <a:spcPct val="150000"/>
              </a:lnSpc>
              <a:spcBef>
                <a:spcPct val="0"/>
              </a:spcBef>
              <a:buClrTx/>
              <a:buFont typeface="+mj-lt"/>
              <a:buAutoNum type="arabicPeriod"/>
            </a:pPr>
            <a:r>
              <a:rPr lang="en-US" altLang="en-US" sz="3400">
                <a:solidFill>
                  <a:schemeClr val="accent1"/>
                </a:solidFill>
                <a:latin typeface="Verdana" panose="020B0604030504040204" pitchFamily="34" charset="0"/>
                <a:hlinkClick r:id="" action="ppaction://customshow?id=0&amp;return=true"/>
              </a:rPr>
              <a:t>Đặc trưng về mục tiêu phát triển</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en-US" altLang="en-US" sz="3400">
                <a:solidFill>
                  <a:schemeClr val="accent1"/>
                </a:solidFill>
                <a:latin typeface="Verdana" panose="020B0604030504040204" pitchFamily="34" charset="0"/>
                <a:hlinkClick r:id="" action="ppaction://customshow?id=1&amp;return=true"/>
              </a:rPr>
              <a:t>Đặc trưng về quan hệ sở hữu và thành phần kinh tế</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en-US" altLang="en-US" sz="3400">
                <a:solidFill>
                  <a:schemeClr val="accent1"/>
                </a:solidFill>
                <a:latin typeface="Verdana" panose="020B0604030504040204" pitchFamily="34" charset="0"/>
                <a:hlinkClick r:id="" action="ppaction://customshow?id=2&amp;return=true"/>
              </a:rPr>
              <a:t>Đặc trưng về thị trường</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en-US" altLang="en-US" sz="3400">
                <a:solidFill>
                  <a:schemeClr val="accent1"/>
                </a:solidFill>
                <a:latin typeface="Verdana" panose="020B0604030504040204" pitchFamily="34" charset="0"/>
                <a:hlinkClick r:id="" action="ppaction://customshow?id=3&amp;return=true"/>
              </a:rPr>
              <a:t>Đặc trưng về cơ chế vận hành và quan hệ quản lý</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en-US" altLang="en-US" sz="3400">
                <a:solidFill>
                  <a:schemeClr val="accent1"/>
                </a:solidFill>
                <a:latin typeface="Verdana" panose="020B0604030504040204" pitchFamily="34" charset="0"/>
                <a:hlinkClick r:id="" action="ppaction://customshow?id=4&amp;return=true"/>
              </a:rPr>
              <a:t>Đặc trưng về quan hệ phân phối</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vi-VN" altLang="en-US" sz="3400">
                <a:solidFill>
                  <a:schemeClr val="accent1"/>
                </a:solidFill>
                <a:latin typeface="Verdana" panose="020B0604030504040204" pitchFamily="34" charset="0"/>
                <a:hlinkClick r:id="" action="ppaction://customshow?id=5&amp;return=true"/>
              </a:rPr>
              <a:t>Đặc trưng về quan hệ giữa gắn tăng trưởng kinh tế với công bằng xã hội</a:t>
            </a:r>
            <a:endParaRPr lang="en-US" altLang="en-US" sz="3400">
              <a:solidFill>
                <a:schemeClr val="accent1"/>
              </a:solidFill>
              <a:latin typeface="Verdana" panose="020B0604030504040204" pitchFamily="34" charset="0"/>
            </a:endParaRPr>
          </a:p>
          <a:p>
            <a:pPr marL="742950" indent="-742950" algn="just">
              <a:lnSpc>
                <a:spcPct val="150000"/>
              </a:lnSpc>
              <a:spcBef>
                <a:spcPct val="0"/>
              </a:spcBef>
              <a:buClrTx/>
              <a:buFont typeface="+mj-lt"/>
              <a:buAutoNum type="arabicPeriod"/>
            </a:pPr>
            <a:r>
              <a:rPr lang="vi-VN" altLang="en-US" sz="3400">
                <a:solidFill>
                  <a:schemeClr val="accent1"/>
                </a:solidFill>
                <a:latin typeface="Verdana" panose="020B0604030504040204" pitchFamily="34" charset="0"/>
                <a:hlinkClick r:id="" action="ppaction://customshow?id=6&amp;return=true"/>
              </a:rPr>
              <a:t>Đặc trưng về nền kinh tế mở</a:t>
            </a:r>
            <a:endParaRPr lang="en-US" altLang="en-US" sz="3400">
              <a:solidFill>
                <a:schemeClr val="accent1"/>
              </a:solidFill>
              <a:latin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733800"/>
            <a:ext cx="6629400" cy="8229600"/>
          </a:xfrm>
          <a:prstGeom prst="rect">
            <a:avLst/>
          </a:prstGeom>
        </p:spPr>
      </p:pic>
      <p:sp>
        <p:nvSpPr>
          <p:cNvPr id="3" name="TextBox 2">
            <a:hlinkClick r:id="rId3"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88744261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down)">
                                      <p:cBhvr>
                                        <p:cTn id="7" dur="500"/>
                                        <p:tgtEl>
                                          <p:spTgt spid="14341"/>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6400" b="1">
                <a:solidFill>
                  <a:schemeClr val="accent1"/>
                </a:solidFill>
              </a:rPr>
              <a:t>Đặc trưng về mục tiêu phát triển</a:t>
            </a:r>
            <a:endParaRPr lang="en-US" altLang="en-US" sz="3600" b="1">
              <a:solidFill>
                <a:schemeClr val="accent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114800"/>
            <a:ext cx="6096000" cy="7086600"/>
          </a:xfrm>
          <a:prstGeom prst="rect">
            <a:avLst/>
          </a:prstGeom>
          <a:ln>
            <a:noFill/>
          </a:ln>
          <a:effectLst>
            <a:softEdge rad="112500"/>
          </a:effectLst>
        </p:spPr>
      </p:pic>
      <p:sp>
        <p:nvSpPr>
          <p:cNvPr id="13317" name="Text Box 12"/>
          <p:cNvSpPr txBox="1">
            <a:spLocks noChangeArrowheads="1"/>
          </p:cNvSpPr>
          <p:nvPr/>
        </p:nvSpPr>
        <p:spPr bwMode="auto">
          <a:xfrm>
            <a:off x="8305800" y="3929373"/>
            <a:ext cx="7921626" cy="747897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 typeface="Wingdings" panose="05000000000000000000" pitchFamily="2" charset="2"/>
              <a:buChar char="ü"/>
            </a:pPr>
            <a:r>
              <a:rPr lang="en-US" altLang="en-US" sz="6000">
                <a:solidFill>
                  <a:schemeClr val="accent1"/>
                </a:solidFill>
                <a:latin typeface="Verdana" panose="020B0604030504040204" pitchFamily="34" charset="0"/>
              </a:rPr>
              <a:t>Nhằm thúc đẩy LLSX phát triển, xây dựng CSVCKT cho CNXH</a:t>
            </a:r>
          </a:p>
          <a:p>
            <a:pPr algn="just">
              <a:spcBef>
                <a:spcPct val="0"/>
              </a:spcBef>
              <a:buClrTx/>
              <a:buFont typeface="Wingdings" panose="05000000000000000000" pitchFamily="2" charset="2"/>
              <a:buChar char="ü"/>
            </a:pPr>
            <a:r>
              <a:rPr lang="en-US" altLang="en-US" sz="6000">
                <a:solidFill>
                  <a:schemeClr val="accent1"/>
                </a:solidFill>
                <a:latin typeface="Verdana" panose="020B0604030504040204" pitchFamily="34" charset="0"/>
              </a:rPr>
              <a:t>Việc phát triển LLSX hiện đại gắn liền với xây dựng QHSX mới XHCN</a:t>
            </a:r>
          </a:p>
        </p:txBody>
      </p:sp>
    </p:spTree>
    <p:extLst>
      <p:ext uri="{BB962C8B-B14F-4D97-AF65-F5344CB8AC3E}">
        <p14:creationId xmlns:p14="http://schemas.microsoft.com/office/powerpoint/2010/main" val="195361335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317"/>
                                        </p:tgtEl>
                                        <p:attrNameLst>
                                          <p:attrName>style.visibility</p:attrName>
                                        </p:attrNameLst>
                                      </p:cBhvr>
                                      <p:to>
                                        <p:strVal val="visible"/>
                                      </p:to>
                                    </p:set>
                                    <p:animEffect transition="in" filter="wipe(down)">
                                      <p:cBhvr>
                                        <p:cTn id="10"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6400" b="1">
                <a:solidFill>
                  <a:schemeClr val="accent1"/>
                </a:solidFill>
              </a:rPr>
              <a:t>Đặc trưng về mục tiêu phát triển</a:t>
            </a:r>
            <a:endParaRPr lang="en-US" altLang="en-US" sz="3600" b="1">
              <a:solidFill>
                <a:schemeClr val="accent1"/>
              </a:solidFill>
            </a:endParaRPr>
          </a:p>
        </p:txBody>
      </p:sp>
      <p:sp>
        <p:nvSpPr>
          <p:cNvPr id="13317" name="Text Box 12"/>
          <p:cNvSpPr txBox="1">
            <a:spLocks noChangeArrowheads="1"/>
          </p:cNvSpPr>
          <p:nvPr/>
        </p:nvSpPr>
        <p:spPr bwMode="auto">
          <a:xfrm>
            <a:off x="8305800" y="4308693"/>
            <a:ext cx="7921626" cy="6740307"/>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spcBef>
                <a:spcPct val="0"/>
              </a:spcBef>
              <a:buClrTx/>
              <a:buNone/>
            </a:pPr>
            <a:r>
              <a:rPr lang="vi-VN" altLang="en-US" sz="5400" b="1">
                <a:solidFill>
                  <a:schemeClr val="accent1"/>
                </a:solidFill>
                <a:latin typeface="Verdana" panose="020B0604030504040204" pitchFamily="34" charset="0"/>
              </a:rPr>
              <a:t>Tiêu chuẩn </a:t>
            </a:r>
            <a:r>
              <a:rPr lang="vi-VN" altLang="en-US" sz="5400">
                <a:solidFill>
                  <a:schemeClr val="accent1"/>
                </a:solidFill>
                <a:latin typeface="Verdana" panose="020B0604030504040204" pitchFamily="34" charset="0"/>
              </a:rPr>
              <a:t>căn bản đánh giá tính định hướng XHCN trong xây dựng QHSX là:</a:t>
            </a:r>
            <a:r>
              <a:rPr lang="en-US" altLang="en-US" sz="5400">
                <a:solidFill>
                  <a:schemeClr val="accent1"/>
                </a:solidFill>
                <a:latin typeface="Verdana" panose="020B0604030504040204" pitchFamily="34" charset="0"/>
              </a:rPr>
              <a:t> </a:t>
            </a:r>
            <a:r>
              <a:rPr lang="vi-VN" altLang="en-US" sz="5400">
                <a:solidFill>
                  <a:schemeClr val="accent1"/>
                </a:solidFill>
                <a:latin typeface="Verdana" panose="020B0604030504040204" pitchFamily="34" charset="0"/>
              </a:rPr>
              <a:t>Phát triển LLSX, cải thiện đời sống nhân dân, thực hiện công bằng xã hội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114800"/>
            <a:ext cx="6096000" cy="7086600"/>
          </a:xfrm>
          <a:prstGeom prst="rect">
            <a:avLst/>
          </a:prstGeom>
          <a:ln>
            <a:noFill/>
          </a:ln>
          <a:effectLst>
            <a:softEdge rad="112500"/>
          </a:effectLst>
        </p:spPr>
      </p:pic>
    </p:spTree>
    <p:extLst>
      <p:ext uri="{BB962C8B-B14F-4D97-AF65-F5344CB8AC3E}">
        <p14:creationId xmlns:p14="http://schemas.microsoft.com/office/powerpoint/2010/main" val="365441783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down)">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6400" b="1">
                <a:solidFill>
                  <a:schemeClr val="accent1"/>
                </a:solidFill>
              </a:rPr>
              <a:t>Đặc trưng về mục tiêu phát triển</a:t>
            </a:r>
            <a:endParaRPr lang="en-US" altLang="en-US" sz="3600" b="1">
              <a:solidFill>
                <a:schemeClr val="accent1"/>
              </a:solidFill>
            </a:endParaRPr>
          </a:p>
        </p:txBody>
      </p:sp>
      <p:sp>
        <p:nvSpPr>
          <p:cNvPr id="13317" name="Text Box 12"/>
          <p:cNvSpPr txBox="1">
            <a:spLocks noChangeArrowheads="1"/>
          </p:cNvSpPr>
          <p:nvPr/>
        </p:nvSpPr>
        <p:spPr bwMode="auto">
          <a:xfrm>
            <a:off x="8305800" y="3929373"/>
            <a:ext cx="7921626" cy="747897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spcBef>
                <a:spcPct val="0"/>
              </a:spcBef>
              <a:buClrTx/>
              <a:buNone/>
            </a:pPr>
            <a:r>
              <a:rPr lang="vi-VN" altLang="en-US" sz="4000" b="1">
                <a:solidFill>
                  <a:schemeClr val="accent1"/>
                </a:solidFill>
                <a:latin typeface="Verdana" panose="020B0604030504040204" pitchFamily="34" charset="0"/>
              </a:rPr>
              <a:t>Tiêu thức </a:t>
            </a:r>
            <a:r>
              <a:rPr lang="vi-VN" altLang="en-US" sz="4000">
                <a:solidFill>
                  <a:schemeClr val="accent1"/>
                </a:solidFill>
                <a:latin typeface="Verdana" panose="020B0604030504040204" pitchFamily="34" charset="0"/>
              </a:rPr>
              <a:t>để phân biệt KTTT ở VN với KTTT khác là ở mục tiêu kinh tế-xã hội:</a:t>
            </a:r>
            <a:endParaRPr lang="en-US" altLang="en-US" sz="4000">
              <a:solidFill>
                <a:schemeClr val="accent1"/>
              </a:solidFill>
              <a:latin typeface="Verdana" panose="020B0604030504040204" pitchFamily="34" charset="0"/>
            </a:endParaRPr>
          </a:p>
          <a:p>
            <a:pPr marL="1028700" indent="-571500" algn="just">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CNXH vì cá nhân con người, vì tự do dân chủ, công bằng và hạnh phúc của cá nhân con người dưới CNXH</a:t>
            </a:r>
          </a:p>
          <a:p>
            <a:pPr marL="1028700" indent="-571500" algn="just">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Nói cách khác, vì mục tiêu dân giàu, nước mạnh, xã hội công bằng, dân chủ, văn minh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114800"/>
            <a:ext cx="6096000" cy="7086600"/>
          </a:xfrm>
          <a:prstGeom prst="rect">
            <a:avLst/>
          </a:prstGeom>
          <a:ln>
            <a:noFill/>
          </a:ln>
          <a:effectLst>
            <a:softEdge rad="112500"/>
          </a:effectLst>
        </p:spPr>
      </p:pic>
    </p:spTree>
    <p:extLst>
      <p:ext uri="{BB962C8B-B14F-4D97-AF65-F5344CB8AC3E}">
        <p14:creationId xmlns:p14="http://schemas.microsoft.com/office/powerpoint/2010/main" val="319659497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down)">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14400" y="1066800"/>
            <a:ext cx="16459200" cy="2286000"/>
          </a:xfrm>
        </p:spPr>
        <p:txBody>
          <a:bodyPr/>
          <a:lstStyle/>
          <a:p>
            <a:pPr eaLnBrk="1" hangingPunct="1"/>
            <a:r>
              <a:rPr lang="en-US" altLang="en-US" b="1">
                <a:solidFill>
                  <a:schemeClr val="accent1"/>
                </a:solidFill>
              </a:rPr>
              <a:t>NỘI DUNG CHƯƠNG 5</a:t>
            </a:r>
          </a:p>
        </p:txBody>
      </p:sp>
      <p:sp>
        <p:nvSpPr>
          <p:cNvPr id="8" name="Freeform 7"/>
          <p:cNvSpPr/>
          <p:nvPr/>
        </p:nvSpPr>
        <p:spPr>
          <a:xfrm>
            <a:off x="2133600" y="3429000"/>
            <a:ext cx="14097000" cy="2548788"/>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40" tIns="247651" rIns="462280" bIns="247651" numCol="1" spcCol="1270" anchor="ctr" anchorCtr="0">
            <a:noAutofit/>
          </a:bodyPr>
          <a:lstStyle/>
          <a:p>
            <a:pPr lvl="0" defTabSz="2889250">
              <a:lnSpc>
                <a:spcPct val="90000"/>
              </a:lnSpc>
              <a:spcBef>
                <a:spcPct val="0"/>
              </a:spcBef>
              <a:spcAft>
                <a:spcPct val="35000"/>
              </a:spcAft>
            </a:pPr>
            <a:r>
              <a:rPr lang="en-US" sz="5400" b="1" kern="1200">
                <a:solidFill>
                  <a:schemeClr val="accent1"/>
                </a:solidFill>
              </a:rPr>
              <a:t>5.1. KINH TẾ THỊ TRƯỜNG ĐỊNH HƯỚNG XÃ HỘI CHỦ NGHĨA Ở VIỆT NAM</a:t>
            </a:r>
          </a:p>
        </p:txBody>
      </p:sp>
      <p:sp>
        <p:nvSpPr>
          <p:cNvPr id="9" name="Freeform 8"/>
          <p:cNvSpPr/>
          <p:nvPr/>
        </p:nvSpPr>
        <p:spPr>
          <a:xfrm>
            <a:off x="2133600" y="61632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5.2. HOÀN THIỆN THỂ CHẾ KTTT ĐỊNH HƯỚNG XHCN Ở VIỆT NAM</a:t>
            </a:r>
          </a:p>
        </p:txBody>
      </p:sp>
      <p:sp>
        <p:nvSpPr>
          <p:cNvPr id="10" name="Freeform 9"/>
          <p:cNvSpPr/>
          <p:nvPr/>
        </p:nvSpPr>
        <p:spPr>
          <a:xfrm>
            <a:off x="2133600" y="89826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5.3. CÁC QUAN HỆ LỢI ÍCH KINH TẾ Ở VIỆT NAM</a:t>
            </a:r>
          </a:p>
        </p:txBody>
      </p:sp>
    </p:spTree>
    <p:extLst>
      <p:ext uri="{BB962C8B-B14F-4D97-AF65-F5344CB8AC3E}">
        <p14:creationId xmlns:p14="http://schemas.microsoft.com/office/powerpoint/2010/main" val="34192956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chemeClr val="accent2"/>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342755"/>
            <a:ext cx="6578352" cy="7315200"/>
          </a:xfrm>
          <a:prstGeom prst="rect">
            <a:avLst/>
          </a:prstGeom>
          <a:ln>
            <a:noFill/>
          </a:ln>
          <a:effectLst>
            <a:softEdge rad="112500"/>
          </a:effectLst>
        </p:spPr>
      </p:pic>
      <p:sp>
        <p:nvSpPr>
          <p:cNvPr id="14341" name="Text Box 12"/>
          <p:cNvSpPr txBox="1">
            <a:spLocks noChangeArrowheads="1"/>
          </p:cNvSpPr>
          <p:nvPr/>
        </p:nvSpPr>
        <p:spPr bwMode="auto">
          <a:xfrm>
            <a:off x="8711952" y="4177397"/>
            <a:ext cx="7921624" cy="7709803"/>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spcBef>
                <a:spcPct val="0"/>
              </a:spcBef>
              <a:buClrTx/>
              <a:buNone/>
            </a:pPr>
            <a:r>
              <a:rPr lang="en-US" altLang="en-US" sz="4500">
                <a:solidFill>
                  <a:schemeClr val="accent1"/>
                </a:solidFill>
                <a:latin typeface="Verdana" panose="020B0604030504040204" pitchFamily="34" charset="0"/>
              </a:rPr>
              <a:t>Sở hữu là </a:t>
            </a:r>
            <a:r>
              <a:rPr lang="en-US" altLang="en-US" sz="4500">
                <a:solidFill>
                  <a:srgbClr val="FF0000"/>
                </a:solidFill>
                <a:latin typeface="Verdana" panose="020B0604030504040204" pitchFamily="34" charset="0"/>
              </a:rPr>
              <a:t>mối quan hệ giữa con người với con người</a:t>
            </a:r>
            <a:r>
              <a:rPr lang="en-US" altLang="en-US" sz="4500">
                <a:solidFill>
                  <a:schemeClr val="accent1"/>
                </a:solidFill>
                <a:latin typeface="Verdana" panose="020B0604030504040204" pitchFamily="34" charset="0"/>
              </a:rPr>
              <a:t> trong quá trình sản xuất và tái sản xuất trên cơ sở </a:t>
            </a:r>
            <a:r>
              <a:rPr lang="en-US" altLang="en-US" sz="4500">
                <a:solidFill>
                  <a:srgbClr val="FF0000"/>
                </a:solidFill>
                <a:latin typeface="Verdana" panose="020B0604030504040204" pitchFamily="34" charset="0"/>
              </a:rPr>
              <a:t>chiếm hữu nguồn lực của quá trình sản xuất và kết quả lao động </a:t>
            </a:r>
            <a:r>
              <a:rPr lang="en-US" altLang="en-US" sz="4500">
                <a:solidFill>
                  <a:schemeClr val="accent1"/>
                </a:solidFill>
                <a:latin typeface="Verdana" panose="020B0604030504040204" pitchFamily="34" charset="0"/>
              </a:rPr>
              <a:t>tương ứng của quá trình sản xuất hay tái sản xuất ấy trong điều kiện lịch sử nhất định</a:t>
            </a:r>
          </a:p>
        </p:txBody>
      </p:sp>
    </p:spTree>
    <p:extLst>
      <p:ext uri="{BB962C8B-B14F-4D97-AF65-F5344CB8AC3E}">
        <p14:creationId xmlns:p14="http://schemas.microsoft.com/office/powerpoint/2010/main" val="271511814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341"/>
                                        </p:tgtEl>
                                        <p:attrNameLst>
                                          <p:attrName>style.visibility</p:attrName>
                                        </p:attrNameLst>
                                      </p:cBhvr>
                                      <p:to>
                                        <p:strVal val="visible"/>
                                      </p:to>
                                    </p:set>
                                    <p:animEffect transition="in" filter="wipe(down)">
                                      <p:cBhvr>
                                        <p:cTn id="10"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495800"/>
            <a:ext cx="6578352" cy="6476999"/>
          </a:xfrm>
          <a:prstGeom prst="rect">
            <a:avLst/>
          </a:prstGeom>
          <a:ln>
            <a:noFill/>
          </a:ln>
          <a:effectLst>
            <a:softEdge rad="112500"/>
          </a:effectLst>
        </p:spPr>
      </p:pic>
      <p:sp>
        <p:nvSpPr>
          <p:cNvPr id="14341" name="Text Box 12"/>
          <p:cNvSpPr txBox="1">
            <a:spLocks noChangeArrowheads="1"/>
          </p:cNvSpPr>
          <p:nvPr/>
        </p:nvSpPr>
        <p:spPr bwMode="auto">
          <a:xfrm>
            <a:off x="8711952" y="4260294"/>
            <a:ext cx="7921624" cy="7017306"/>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 typeface="Arial" panose="020B0604020202020204" pitchFamily="34" charset="0"/>
              <a:buChar char="•"/>
            </a:pPr>
            <a:r>
              <a:rPr lang="en-US" altLang="en-US" sz="4500">
                <a:solidFill>
                  <a:schemeClr val="accent1"/>
                </a:solidFill>
                <a:latin typeface="Verdana" panose="020B0604030504040204" pitchFamily="34" charset="0"/>
              </a:rPr>
              <a:t>Cấu trúc sở hữu: chủ thể, đối tượng và lợi ích.</a:t>
            </a:r>
          </a:p>
          <a:p>
            <a:pPr algn="just">
              <a:spcBef>
                <a:spcPct val="0"/>
              </a:spcBef>
              <a:buClrTx/>
              <a:buFont typeface="Arial" panose="020B0604020202020204" pitchFamily="34" charset="0"/>
              <a:buChar char="•"/>
            </a:pPr>
            <a:r>
              <a:rPr lang="en-US" altLang="en-US" sz="4500">
                <a:solidFill>
                  <a:schemeClr val="accent1"/>
                </a:solidFill>
                <a:latin typeface="Verdana" panose="020B0604030504040204" pitchFamily="34" charset="0"/>
              </a:rPr>
              <a:t>Đối tượng sở hữu: nô lệ </a:t>
            </a:r>
            <a:r>
              <a:rPr lang="en-US" altLang="en-US" sz="4500">
                <a:solidFill>
                  <a:schemeClr val="accent1"/>
                </a:solidFill>
                <a:latin typeface="Verdana" panose="020B0604030504040204" pitchFamily="34" charset="0"/>
                <a:sym typeface="Wingdings" panose="05000000000000000000" pitchFamily="2" charset="2"/>
              </a:rPr>
              <a:t> ruộng đất  tư bản  trí tuệ.</a:t>
            </a:r>
          </a:p>
          <a:p>
            <a:pPr algn="just">
              <a:spcBef>
                <a:spcPct val="0"/>
              </a:spcBef>
              <a:buClrTx/>
              <a:buFont typeface="Arial" panose="020B0604020202020204" pitchFamily="34" charset="0"/>
              <a:buChar char="•"/>
            </a:pPr>
            <a:r>
              <a:rPr lang="en-US" altLang="en-US" sz="4500">
                <a:solidFill>
                  <a:schemeClr val="accent1"/>
                </a:solidFill>
                <a:latin typeface="Verdana" panose="020B0604030504040204" pitchFamily="34" charset="0"/>
                <a:sym typeface="Wingdings" panose="05000000000000000000" pitchFamily="2" charset="2"/>
              </a:rPr>
              <a:t>Cơ sở sâu xa của sở hữu là quá trình sản xuất và tái sản xuất xã hội.</a:t>
            </a:r>
          </a:p>
          <a:p>
            <a:pPr algn="just">
              <a:spcBef>
                <a:spcPct val="0"/>
              </a:spcBef>
              <a:buClrTx/>
              <a:buFont typeface="Arial" panose="020B0604020202020204" pitchFamily="34" charset="0"/>
              <a:buChar char="•"/>
            </a:pPr>
            <a:r>
              <a:rPr lang="en-US" altLang="en-US" sz="4500">
                <a:solidFill>
                  <a:schemeClr val="accent1"/>
                </a:solidFill>
                <a:latin typeface="Verdana" panose="020B0604030504040204" pitchFamily="34" charset="0"/>
                <a:sym typeface="Wingdings" panose="05000000000000000000" pitchFamily="2" charset="2"/>
              </a:rPr>
              <a:t>Phân biệt sở hữu với chiếm hữu</a:t>
            </a:r>
            <a:endParaRPr lang="en-US" altLang="en-US" sz="4500">
              <a:solidFill>
                <a:schemeClr val="accent1"/>
              </a:solidFill>
              <a:latin typeface="Verdana" panose="020B0604030504040204" pitchFamily="34" charset="0"/>
            </a:endParaRPr>
          </a:p>
        </p:txBody>
      </p:sp>
    </p:spTree>
    <p:extLst>
      <p:ext uri="{BB962C8B-B14F-4D97-AF65-F5344CB8AC3E}">
        <p14:creationId xmlns:p14="http://schemas.microsoft.com/office/powerpoint/2010/main" val="300456820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341"/>
                                        </p:tgtEl>
                                        <p:attrNameLst>
                                          <p:attrName>style.visibility</p:attrName>
                                        </p:attrNameLst>
                                      </p:cBhvr>
                                      <p:to>
                                        <p:strVal val="visible"/>
                                      </p:to>
                                    </p:set>
                                    <p:animEffect transition="in" filter="wipe(down)">
                                      <p:cBhvr>
                                        <p:cTn id="10"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graphicFrame>
        <p:nvGraphicFramePr>
          <p:cNvPr id="3" name="Diagram 2"/>
          <p:cNvGraphicFramePr/>
          <p:nvPr>
            <p:extLst>
              <p:ext uri="{D42A27DB-BD31-4B8C-83A1-F6EECF244321}">
                <p14:modId xmlns:p14="http://schemas.microsoft.com/office/powerpoint/2010/main" val="1996023518"/>
              </p:ext>
            </p:extLst>
          </p:nvPr>
        </p:nvGraphicFramePr>
        <p:xfrm>
          <a:off x="1676400" y="4012040"/>
          <a:ext cx="14935200" cy="764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97443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sp>
        <p:nvSpPr>
          <p:cNvPr id="14341" name="Text Box 12"/>
          <p:cNvSpPr txBox="1">
            <a:spLocks noChangeArrowheads="1"/>
          </p:cNvSpPr>
          <p:nvPr/>
        </p:nvSpPr>
        <p:spPr bwMode="auto">
          <a:xfrm>
            <a:off x="1905000" y="3124200"/>
            <a:ext cx="14652376" cy="9233297"/>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3600">
                <a:solidFill>
                  <a:schemeClr val="accent1"/>
                </a:solidFill>
                <a:latin typeface="Verdana" panose="020B0604030504040204" pitchFamily="34" charset="0"/>
              </a:rPr>
              <a:t>Kinh tế thị trường định hướng xã hội chủ nghĩa ở Việt Nam là nền kinh tế có nhiều hình thức sở hữu, nhiều thành phần kinh </a:t>
            </a:r>
            <a:r>
              <a:rPr lang="en-US" altLang="en-US" sz="3600">
                <a:solidFill>
                  <a:schemeClr val="accent1"/>
                </a:solidFill>
                <a:latin typeface="Verdana" panose="020B0604030504040204" pitchFamily="34" charset="0"/>
              </a:rPr>
              <a:t>tế </a:t>
            </a:r>
            <a:r>
              <a:rPr lang="vi-VN" altLang="en-US" sz="3600">
                <a:solidFill>
                  <a:schemeClr val="accent1"/>
                </a:solidFill>
                <a:latin typeface="Verdana" panose="020B0604030504040204" pitchFamily="34" charset="0"/>
              </a:rPr>
              <a:t>với nhiều loại hình tổ chức SXKD khác nhau</a:t>
            </a:r>
            <a:endParaRPr lang="en-US" altLang="en-US" sz="3600">
              <a:solidFill>
                <a:schemeClr val="accent1"/>
              </a:solidFill>
              <a:latin typeface="Verdana" panose="020B0604030504040204" pitchFamily="34" charset="0"/>
            </a:endParaRPr>
          </a:p>
          <a:p>
            <a:pPr marL="0" indent="0" algn="just">
              <a:lnSpc>
                <a:spcPct val="150000"/>
              </a:lnSpc>
              <a:spcBef>
                <a:spcPct val="0"/>
              </a:spcBef>
              <a:buClrTx/>
              <a:buNone/>
            </a:pPr>
            <a:r>
              <a:rPr lang="en-US" altLang="en-US" sz="3600" b="1">
                <a:solidFill>
                  <a:srgbClr val="FF0000"/>
                </a:solidFill>
                <a:latin typeface="Verdana" panose="020B0604030504040204" pitchFamily="34" charset="0"/>
              </a:rPr>
              <a:t>Nét riêng:</a:t>
            </a: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Những TLSX chủ yếu thuộc về chế độ công hữu</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Kinh tế nhà nước giữ vai trò chủ đạo</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TPKT nhà nước cùng với TPKT tập thể (nòng cốt là HTX) trở thành nền tảng của nền KTQD </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Kinh tế tư nhân là động lực quan trọng</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Các chủ thể thuộc các thành phần kinh tế bình đẳng, hợp tác, cạnh tranh cùng phát triển theo pháp luật.</a:t>
            </a:r>
            <a:endParaRPr lang="en-US" altLang="en-US" sz="3600">
              <a:solidFill>
                <a:schemeClr val="accent1"/>
              </a:solidFill>
              <a:latin typeface="Verdana" panose="020B0604030504040204" pitchFamily="34" charset="0"/>
            </a:endParaRPr>
          </a:p>
        </p:txBody>
      </p:sp>
    </p:spTree>
    <p:extLst>
      <p:ext uri="{BB962C8B-B14F-4D97-AF65-F5344CB8AC3E}">
        <p14:creationId xmlns:p14="http://schemas.microsoft.com/office/powerpoint/2010/main" val="10210344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down)">
                                      <p:cBhvr>
                                        <p:cTn id="7"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graphicFrame>
        <p:nvGraphicFramePr>
          <p:cNvPr id="2" name="Diagram 1"/>
          <p:cNvGraphicFramePr/>
          <p:nvPr>
            <p:extLst>
              <p:ext uri="{D42A27DB-BD31-4B8C-83A1-F6EECF244321}">
                <p14:modId xmlns:p14="http://schemas.microsoft.com/office/powerpoint/2010/main" val="1940621998"/>
              </p:ext>
            </p:extLst>
          </p:nvPr>
        </p:nvGraphicFramePr>
        <p:xfrm>
          <a:off x="1905000" y="4368800"/>
          <a:ext cx="146304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utoShape 5"/>
          <p:cNvSpPr>
            <a:spLocks noChangeArrowheads="1"/>
          </p:cNvSpPr>
          <p:nvPr/>
        </p:nvSpPr>
        <p:spPr bwMode="gray">
          <a:xfrm>
            <a:off x="1828800" y="3326820"/>
            <a:ext cx="53340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VỀ QUAN HỆ SỞ HỮU</a:t>
            </a:r>
          </a:p>
        </p:txBody>
      </p:sp>
    </p:spTree>
    <p:extLst>
      <p:ext uri="{BB962C8B-B14F-4D97-AF65-F5344CB8AC3E}">
        <p14:creationId xmlns:p14="http://schemas.microsoft.com/office/powerpoint/2010/main" val="351789270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sp>
        <p:nvSpPr>
          <p:cNvPr id="5" name="AutoShape 5"/>
          <p:cNvSpPr>
            <a:spLocks noChangeArrowheads="1"/>
          </p:cNvSpPr>
          <p:nvPr/>
        </p:nvSpPr>
        <p:spPr bwMode="gray">
          <a:xfrm>
            <a:off x="1828800" y="3326820"/>
            <a:ext cx="61722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VỀ THÀNH PHẦN KINH TẾ</a:t>
            </a:r>
          </a:p>
        </p:txBody>
      </p:sp>
      <p:graphicFrame>
        <p:nvGraphicFramePr>
          <p:cNvPr id="3" name="Diagram 2"/>
          <p:cNvGraphicFramePr/>
          <p:nvPr>
            <p:extLst>
              <p:ext uri="{D42A27DB-BD31-4B8C-83A1-F6EECF244321}">
                <p14:modId xmlns:p14="http://schemas.microsoft.com/office/powerpoint/2010/main" val="3104579327"/>
              </p:ext>
            </p:extLst>
          </p:nvPr>
        </p:nvGraphicFramePr>
        <p:xfrm>
          <a:off x="1828800" y="4342820"/>
          <a:ext cx="145542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8714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35E809-76F4-4A22-8D6F-96F56FD4A0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5612" y="469555"/>
            <a:ext cx="16396772" cy="12702746"/>
          </a:xfrm>
          <a:prstGeom prst="rect">
            <a:avLst/>
          </a:prstGeom>
        </p:spPr>
      </p:pic>
    </p:spTree>
    <p:extLst>
      <p:ext uri="{BB962C8B-B14F-4D97-AF65-F5344CB8AC3E}">
        <p14:creationId xmlns:p14="http://schemas.microsoft.com/office/powerpoint/2010/main" val="415454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sở hữu và </a:t>
            </a:r>
            <a:br>
              <a:rPr lang="en-US" altLang="en-US" sz="6400" b="1">
                <a:solidFill>
                  <a:schemeClr val="accent1"/>
                </a:solidFill>
              </a:rPr>
            </a:br>
            <a:r>
              <a:rPr lang="en-US" altLang="en-US" sz="6400" b="1">
                <a:solidFill>
                  <a:schemeClr val="accent1"/>
                </a:solidFill>
              </a:rPr>
              <a:t>thành phần kinh tế</a:t>
            </a:r>
            <a:endParaRPr lang="en-US" altLang="en-US" sz="3600" b="1">
              <a:solidFill>
                <a:schemeClr val="accent1"/>
              </a:solidFill>
            </a:endParaRPr>
          </a:p>
        </p:txBody>
      </p:sp>
      <p:sp>
        <p:nvSpPr>
          <p:cNvPr id="6" name="Text Box 12"/>
          <p:cNvSpPr txBox="1">
            <a:spLocks noChangeArrowheads="1"/>
          </p:cNvSpPr>
          <p:nvPr/>
        </p:nvSpPr>
        <p:spPr bwMode="auto">
          <a:xfrm>
            <a:off x="1905000" y="3657600"/>
            <a:ext cx="146523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Phần sở hữu nhà nước không chỉ có trong kinh tế nhà nước mà có thể được sử dụng ở nhiều thành phần kinh tế khác.</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Kinh tế nhà nước phải là đòn bẩy để thúc đẩy tăng trưởng nhanh, bền vững và giải quyết các vấn đề xã hội; mở đường, hướng dẫn, hỗ trợ các thành phần kinh tế khác cùng phát triển; làm lực lượng vật chất để nhà nước thực hiện chức năng điều tiết, quản lý nền kinh tế. </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Các </a:t>
            </a:r>
            <a:r>
              <a:rPr lang="en-US" altLang="en-US" sz="3600">
                <a:solidFill>
                  <a:schemeClr val="accent1"/>
                </a:solidFill>
                <a:latin typeface="Verdana" panose="020B0604030504040204" pitchFamily="34" charset="0"/>
              </a:rPr>
              <a:t>DNNN </a:t>
            </a:r>
            <a:r>
              <a:rPr lang="vi-VN" altLang="en-US" sz="3600">
                <a:solidFill>
                  <a:schemeClr val="accent1"/>
                </a:solidFill>
                <a:latin typeface="Verdana" panose="020B0604030504040204" pitchFamily="34" charset="0"/>
              </a:rPr>
              <a:t>chỉ đầu tư vào những ngành kinh tế then chốt vừa chi phối được nền kinh tế vừa đảm bảo được an ninh, quốc phòng và phục vụ lợi ích công cộng…</a:t>
            </a:r>
            <a:endParaRPr lang="en-US" altLang="en-US" sz="3600">
              <a:solidFill>
                <a:schemeClr val="accent1"/>
              </a:solidFill>
              <a:latin typeface="Verdana" panose="020B0604030504040204" pitchFamily="34" charset="0"/>
            </a:endParaRPr>
          </a:p>
        </p:txBody>
      </p:sp>
    </p:spTree>
    <p:extLst>
      <p:ext uri="{BB962C8B-B14F-4D97-AF65-F5344CB8AC3E}">
        <p14:creationId xmlns:p14="http://schemas.microsoft.com/office/powerpoint/2010/main" val="398703648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thị trường</a:t>
            </a:r>
            <a:endParaRPr lang="en-US" altLang="en-US" sz="3600" b="1">
              <a:solidFill>
                <a:schemeClr val="accent1"/>
              </a:solidFill>
            </a:endParaRPr>
          </a:p>
        </p:txBody>
      </p:sp>
      <p:sp>
        <p:nvSpPr>
          <p:cNvPr id="6" name="Text Box 12"/>
          <p:cNvSpPr txBox="1">
            <a:spLocks noChangeArrowheads="1"/>
          </p:cNvSpPr>
          <p:nvPr/>
        </p:nvSpPr>
        <p:spPr bwMode="auto">
          <a:xfrm>
            <a:off x="1905000" y="3124200"/>
            <a:ext cx="14652376" cy="9096401"/>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400">
                <a:solidFill>
                  <a:schemeClr val="accent1"/>
                </a:solidFill>
                <a:latin typeface="Verdana" panose="020B0604030504040204" pitchFamily="34" charset="0"/>
              </a:rPr>
              <a:t>Là 1 thị trường quốc gia thống nhất có nhiều lực lượng tham gia, 1 thị trường đồng bộ gồm đầy đủ các yếu tố của SX</a:t>
            </a:r>
          </a:p>
          <a:p>
            <a:pPr algn="just">
              <a:lnSpc>
                <a:spcPct val="150000"/>
              </a:lnSpc>
              <a:spcBef>
                <a:spcPct val="0"/>
              </a:spcBef>
              <a:buClrTx/>
              <a:buFont typeface="Wingdings" panose="05000000000000000000" pitchFamily="2" charset="2"/>
              <a:buChar char="§"/>
            </a:pPr>
            <a:r>
              <a:rPr lang="vi-VN" altLang="en-US" sz="4400">
                <a:solidFill>
                  <a:schemeClr val="accent1"/>
                </a:solidFill>
                <a:latin typeface="Verdana" panose="020B0604030504040204" pitchFamily="34" charset="0"/>
              </a:rPr>
              <a:t>Thị trường vừa là căn cứ vừa là đối tượng của kế hoạch:</a:t>
            </a:r>
          </a:p>
          <a:p>
            <a:pPr marL="0" indent="0" algn="just">
              <a:lnSpc>
                <a:spcPct val="150000"/>
              </a:lnSpc>
              <a:spcBef>
                <a:spcPct val="0"/>
              </a:spcBef>
              <a:buClrTx/>
              <a:buNone/>
            </a:pPr>
            <a:r>
              <a:rPr lang="vi-VN" altLang="en-US" sz="4400">
                <a:solidFill>
                  <a:schemeClr val="accent1"/>
                </a:solidFill>
                <a:latin typeface="Verdana" panose="020B0604030504040204" pitchFamily="34" charset="0"/>
              </a:rPr>
              <a:t>	- T² là căn cứ để XD &amp; kiểm tra các KH phát triển kinh tế; KH phải xuất phát từ yêu cầu của T²</a:t>
            </a:r>
          </a:p>
          <a:p>
            <a:pPr marL="0" indent="0" algn="just">
              <a:lnSpc>
                <a:spcPct val="150000"/>
              </a:lnSpc>
              <a:spcBef>
                <a:spcPct val="0"/>
              </a:spcBef>
              <a:buClrTx/>
              <a:buNone/>
            </a:pPr>
            <a:r>
              <a:rPr lang="vi-VN" altLang="en-US" sz="4400">
                <a:solidFill>
                  <a:schemeClr val="accent1"/>
                </a:solidFill>
                <a:latin typeface="Verdana" panose="020B0604030504040204" pitchFamily="34" charset="0"/>
              </a:rPr>
              <a:t>	- T² được hướng dẫn &amp; điều tiết bởi KH theo định hướng XHCN</a:t>
            </a:r>
          </a:p>
        </p:txBody>
      </p:sp>
    </p:spTree>
    <p:extLst>
      <p:ext uri="{BB962C8B-B14F-4D97-AF65-F5344CB8AC3E}">
        <p14:creationId xmlns:p14="http://schemas.microsoft.com/office/powerpoint/2010/main" val="150167976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9220200" y="5243691"/>
            <a:ext cx="7337176" cy="6186309"/>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400">
                <a:solidFill>
                  <a:schemeClr val="accent1"/>
                </a:solidFill>
                <a:latin typeface="Verdana" panose="020B0604030504040204" pitchFamily="34" charset="0"/>
              </a:rPr>
              <a:t>Vận hành theo cơ chế thị trường có sự quản lý của nhà nước, tuân theo yêu cầu của những qui luật KTTT như: QL giá trị, QL cung cầu, QL cạnh tranh.</a:t>
            </a:r>
            <a:endParaRPr lang="en-US" altLang="en-US" sz="4400">
              <a:solidFill>
                <a:schemeClr val="accent1"/>
              </a:solidFill>
              <a:latin typeface="Verdana" panose="020B0604030504040204" pitchFamily="34" charset="0"/>
            </a:endParaRPr>
          </a:p>
        </p:txBody>
      </p:sp>
      <p:sp>
        <p:nvSpPr>
          <p:cNvPr id="4" name="AutoShape 5"/>
          <p:cNvSpPr>
            <a:spLocks noChangeArrowheads="1"/>
          </p:cNvSpPr>
          <p:nvPr/>
        </p:nvSpPr>
        <p:spPr bwMode="gray">
          <a:xfrm>
            <a:off x="1981200" y="3326820"/>
            <a:ext cx="43434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b="1">
                <a:solidFill>
                  <a:srgbClr val="002060"/>
                </a:solidFill>
              </a:rPr>
              <a:t>CƠ CHẾ VẬN HÀNH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5334000"/>
            <a:ext cx="6615113" cy="6248400"/>
          </a:xfrm>
          <a:prstGeom prst="rect">
            <a:avLst/>
          </a:prstGeom>
        </p:spPr>
      </p:pic>
    </p:spTree>
    <p:extLst>
      <p:ext uri="{BB962C8B-B14F-4D97-AF65-F5344CB8AC3E}">
        <p14:creationId xmlns:p14="http://schemas.microsoft.com/office/powerpoint/2010/main" val="201835077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rmAutofit fontScale="90000"/>
          </a:bodyPr>
          <a:lstStyle/>
          <a:p>
            <a:pPr defTabSz="2844800">
              <a:spcAft>
                <a:spcPct val="35000"/>
              </a:spcAft>
            </a:pPr>
            <a:r>
              <a:rPr lang="en-US" altLang="en-US" b="1">
                <a:solidFill>
                  <a:schemeClr val="accent1"/>
                </a:solidFill>
              </a:rPr>
              <a:t>5.1. KINH TẾ THỊ TRƯỜNG ĐỊNH HƯỚNG </a:t>
            </a:r>
            <a:br>
              <a:rPr lang="en-US" altLang="en-US" b="1">
                <a:solidFill>
                  <a:schemeClr val="accent1"/>
                </a:solidFill>
              </a:rPr>
            </a:br>
            <a:r>
              <a:rPr lang="en-US" altLang="en-US" b="1">
                <a:solidFill>
                  <a:schemeClr val="accent1"/>
                </a:solidFill>
              </a:rPr>
              <a:t>XÃ HỘI CHỦ NGHĨA Ở VIỆT NAM</a:t>
            </a:r>
          </a:p>
        </p:txBody>
      </p:sp>
      <p:sp>
        <p:nvSpPr>
          <p:cNvPr id="6" name="AutoShape 5"/>
          <p:cNvSpPr>
            <a:spLocks noChangeArrowheads="1"/>
          </p:cNvSpPr>
          <p:nvPr/>
        </p:nvSpPr>
        <p:spPr bwMode="gray">
          <a:xfrm>
            <a:off x="4787900" y="85852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ĐẶC TRƯNG KTTT ĐỊNH HƯỚNG XÃ HỘI CHỦ NGHĨA</a:t>
            </a:r>
          </a:p>
        </p:txBody>
      </p:sp>
      <p:sp>
        <p:nvSpPr>
          <p:cNvPr id="7" name="AutoShape 6"/>
          <p:cNvSpPr>
            <a:spLocks noChangeArrowheads="1"/>
          </p:cNvSpPr>
          <p:nvPr/>
        </p:nvSpPr>
        <p:spPr bwMode="gray">
          <a:xfrm>
            <a:off x="4724400" y="6985000"/>
            <a:ext cx="123729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TÍNH TẤT YẾU, KHÁCH QUAN CỦA KTTT ĐH XHCN</a:t>
            </a:r>
          </a:p>
        </p:txBody>
      </p:sp>
      <p:sp>
        <p:nvSpPr>
          <p:cNvPr id="8" name="AutoShape 7"/>
          <p:cNvSpPr>
            <a:spLocks noChangeArrowheads="1"/>
          </p:cNvSpPr>
          <p:nvPr/>
        </p:nvSpPr>
        <p:spPr bwMode="gray">
          <a:xfrm>
            <a:off x="4797427" y="5359400"/>
            <a:ext cx="12296774"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KHÁI NIỆM KINH TẾ THỊ TRƯỜNG ĐỊNH HƯỚNG XHCN</a:t>
            </a:r>
          </a:p>
        </p:txBody>
      </p:sp>
      <p:sp>
        <p:nvSpPr>
          <p:cNvPr id="31" name="AutoShape 9"/>
          <p:cNvSpPr>
            <a:spLocks noChangeArrowheads="1"/>
          </p:cNvSpPr>
          <p:nvPr/>
        </p:nvSpPr>
        <p:spPr bwMode="gray">
          <a:xfrm>
            <a:off x="1600200" y="5264151"/>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5.1.1.</a:t>
            </a:r>
          </a:p>
        </p:txBody>
      </p:sp>
      <p:sp>
        <p:nvSpPr>
          <p:cNvPr id="32" name="AutoShape 10"/>
          <p:cNvSpPr>
            <a:spLocks noChangeArrowheads="1"/>
          </p:cNvSpPr>
          <p:nvPr/>
        </p:nvSpPr>
        <p:spPr bwMode="gray">
          <a:xfrm>
            <a:off x="1577976" y="687070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5.1.2.</a:t>
            </a:r>
          </a:p>
        </p:txBody>
      </p:sp>
      <p:sp>
        <p:nvSpPr>
          <p:cNvPr id="33" name="AutoShape 10"/>
          <p:cNvSpPr>
            <a:spLocks noChangeArrowheads="1"/>
          </p:cNvSpPr>
          <p:nvPr/>
        </p:nvSpPr>
        <p:spPr bwMode="gray">
          <a:xfrm>
            <a:off x="1577976" y="8464551"/>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5.1.3.</a:t>
            </a:r>
          </a:p>
        </p:txBody>
      </p:sp>
    </p:spTree>
    <p:extLst>
      <p:ext uri="{BB962C8B-B14F-4D97-AF65-F5344CB8AC3E}">
        <p14:creationId xmlns:p14="http://schemas.microsoft.com/office/powerpoint/2010/main" val="183193149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iterate type="lt">
                                    <p:tmPct val="0"/>
                                  </p:iterate>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mph" presetSubtype="0" fill="hold" grpId="1" nodeType="clickEffect">
                                  <p:stCondLst>
                                    <p:cond delay="0"/>
                                  </p:stCondLst>
                                  <p:iterate type="lt">
                                    <p:tmPct val="4000"/>
                                  </p:iterate>
                                  <p:childTnLst>
                                    <p:set>
                                      <p:cBhvr override="childStyle">
                                        <p:cTn id="36" dur="500" fill="hold"/>
                                        <p:tgtEl>
                                          <p:spTgt spid="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31" grpId="0" animBg="1"/>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7" name="Text Box 12"/>
          <p:cNvSpPr txBox="1">
            <a:spLocks noChangeArrowheads="1"/>
          </p:cNvSpPr>
          <p:nvPr/>
        </p:nvSpPr>
        <p:spPr bwMode="auto">
          <a:xfrm>
            <a:off x="1905000" y="3124200"/>
            <a:ext cx="14652376" cy="8817799"/>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200">
                <a:solidFill>
                  <a:schemeClr val="accent1"/>
                </a:solidFill>
                <a:latin typeface="Verdana" panose="020B0604030504040204" pitchFamily="34" charset="0"/>
              </a:rPr>
              <a:t>Cơ chế thị trường:</a:t>
            </a:r>
            <a:r>
              <a:rPr lang="en-US" altLang="en-US" sz="4200">
                <a:solidFill>
                  <a:schemeClr val="accent1"/>
                </a:solidFill>
                <a:latin typeface="Verdana" panose="020B0604030504040204" pitchFamily="34" charset="0"/>
              </a:rPr>
              <a:t> </a:t>
            </a:r>
            <a:r>
              <a:rPr lang="vi-VN" altLang="en-US" sz="4200">
                <a:solidFill>
                  <a:schemeClr val="accent1"/>
                </a:solidFill>
                <a:latin typeface="Verdana" panose="020B0604030504040204" pitchFamily="34" charset="0"/>
              </a:rPr>
              <a:t>Là phương thức vận hành nền kinh tế sao cho phù hợp với các qui luật khách quan của thị trường,</a:t>
            </a:r>
            <a:r>
              <a:rPr lang="en-US" altLang="en-US" sz="4200">
                <a:solidFill>
                  <a:schemeClr val="accent1"/>
                </a:solidFill>
                <a:latin typeface="Verdana" panose="020B0604030504040204" pitchFamily="34" charset="0"/>
              </a:rPr>
              <a:t> gồm:</a:t>
            </a:r>
            <a:endParaRPr lang="vi-VN" altLang="en-US" sz="4200">
              <a:solidFill>
                <a:schemeClr val="accent1"/>
              </a:solidFill>
              <a:latin typeface="Verdana" panose="020B0604030504040204" pitchFamily="34" charset="0"/>
            </a:endParaRP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các quan hệ kinh tế </a:t>
            </a:r>
            <a:r>
              <a:rPr lang="en-US" altLang="en-US" sz="4200">
                <a:solidFill>
                  <a:schemeClr val="accent1"/>
                </a:solidFill>
                <a:latin typeface="Verdana" panose="020B0604030504040204" pitchFamily="34" charset="0"/>
              </a:rPr>
              <a:t>(S-D là trung tâm)</a:t>
            </a:r>
            <a:endParaRPr lang="vi-VN" altLang="en-US" sz="4200">
              <a:solidFill>
                <a:schemeClr val="accent1"/>
              </a:solidFill>
              <a:latin typeface="Verdana" panose="020B0604030504040204" pitchFamily="34" charset="0"/>
            </a:endParaRP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các hình thức kinh tế </a:t>
            </a:r>
            <a:r>
              <a:rPr lang="en-US" altLang="en-US" sz="4200">
                <a:solidFill>
                  <a:schemeClr val="accent1"/>
                </a:solidFill>
                <a:latin typeface="Verdana" panose="020B0604030504040204" pitchFamily="34" charset="0"/>
              </a:rPr>
              <a:t>(giá cả T</a:t>
            </a:r>
            <a:r>
              <a:rPr lang="en-US" altLang="en-US" sz="4200" baseline="30000">
                <a:solidFill>
                  <a:schemeClr val="accent1"/>
                </a:solidFill>
                <a:latin typeface="Verdana" panose="020B0604030504040204" pitchFamily="34" charset="0"/>
              </a:rPr>
              <a:t>2</a:t>
            </a:r>
            <a:r>
              <a:rPr lang="en-US" altLang="en-US" sz="4200">
                <a:solidFill>
                  <a:schemeClr val="accent1"/>
                </a:solidFill>
                <a:latin typeface="Verdana" panose="020B0604030504040204" pitchFamily="34" charset="0"/>
              </a:rPr>
              <a:t> là cốt lõi)</a:t>
            </a:r>
            <a:endParaRPr lang="vi-VN" altLang="en-US" sz="4200">
              <a:solidFill>
                <a:schemeClr val="accent1"/>
              </a:solidFill>
              <a:latin typeface="Verdana" panose="020B0604030504040204" pitchFamily="34" charset="0"/>
            </a:endParaRP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và cạnh tranh là sức sống của cơ chế T²</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Từ đó tạo ra những lực hút, lực đẩy theo 1 xu hướng nhất định nhằm chi phối 3 vấn đề trung tâm của nền SXXH:</a:t>
            </a:r>
            <a:r>
              <a:rPr lang="en-US" altLang="en-US" sz="4200">
                <a:solidFill>
                  <a:schemeClr val="accent1"/>
                </a:solidFill>
                <a:latin typeface="Verdana" panose="020B0604030504040204" pitchFamily="34" charset="0"/>
              </a:rPr>
              <a:t> sx cái gì, sx cho ai và sx như thế nào?</a:t>
            </a:r>
            <a:endParaRPr lang="vi-VN" altLang="en-US" sz="4200">
              <a:solidFill>
                <a:schemeClr val="accent1"/>
              </a:solidFill>
              <a:latin typeface="Verdana" panose="020B0604030504040204" pitchFamily="34" charset="0"/>
            </a:endParaRPr>
          </a:p>
        </p:txBody>
      </p:sp>
    </p:spTree>
    <p:extLst>
      <p:ext uri="{BB962C8B-B14F-4D97-AF65-F5344CB8AC3E}">
        <p14:creationId xmlns:p14="http://schemas.microsoft.com/office/powerpoint/2010/main" val="395117411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7" name="Text Box 12"/>
          <p:cNvSpPr txBox="1">
            <a:spLocks noChangeArrowheads="1"/>
          </p:cNvSpPr>
          <p:nvPr/>
        </p:nvSpPr>
        <p:spPr bwMode="auto">
          <a:xfrm>
            <a:off x="1905000" y="2992582"/>
            <a:ext cx="14652376" cy="965661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200">
                <a:solidFill>
                  <a:schemeClr val="accent1"/>
                </a:solidFill>
                <a:latin typeface="Verdana" panose="020B0604030504040204" pitchFamily="34" charset="0"/>
              </a:rPr>
              <a:t>Tín hiệu của cơ chế thị trường là giá cả T²</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Giá cả T² có những đặc trưng cơ bản sau:</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là biểu hiện bằng tiền của giá trị T²</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phân giải thành 3 bộ phận</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phụ thuộc vào sức mua của tiền tệ</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phụ thuộc vào quan hệ S-D</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	- có quan hệ chặt chẽ với giá trị sử dụng</a:t>
            </a:r>
          </a:p>
          <a:p>
            <a:pPr marL="0" indent="0" algn="just">
              <a:lnSpc>
                <a:spcPct val="150000"/>
              </a:lnSpc>
              <a:spcBef>
                <a:spcPct val="0"/>
              </a:spcBef>
              <a:buClrTx/>
              <a:buNone/>
            </a:pPr>
            <a:r>
              <a:rPr lang="vi-VN" altLang="en-US" sz="4200">
                <a:solidFill>
                  <a:schemeClr val="accent1"/>
                </a:solidFill>
                <a:latin typeface="Verdana" panose="020B0604030504040204" pitchFamily="34" charset="0"/>
              </a:rPr>
              <a:t>Giá cả T² là công cụ quan trọng để nhà nước điều tiết các hoạt động kinh tế theo những định hướng, mục tiêu nhất định</a:t>
            </a:r>
          </a:p>
        </p:txBody>
      </p:sp>
    </p:spTree>
    <p:extLst>
      <p:ext uri="{BB962C8B-B14F-4D97-AF65-F5344CB8AC3E}">
        <p14:creationId xmlns:p14="http://schemas.microsoft.com/office/powerpoint/2010/main" val="37764618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7" name="Text Box 12"/>
          <p:cNvSpPr txBox="1">
            <a:spLocks noChangeArrowheads="1"/>
          </p:cNvSpPr>
          <p:nvPr/>
        </p:nvSpPr>
        <p:spPr bwMode="auto">
          <a:xfrm>
            <a:off x="1905000" y="2992582"/>
            <a:ext cx="14652376" cy="8817799"/>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200" b="1">
                <a:solidFill>
                  <a:schemeClr val="accent1"/>
                </a:solidFill>
                <a:latin typeface="Verdana" panose="020B0604030504040204" pitchFamily="34" charset="0"/>
              </a:rPr>
              <a:t>Phải có sự quản lý của nhà nước vì:</a:t>
            </a:r>
            <a:endParaRPr lang="en-US" altLang="en-US" sz="4200" b="1">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200">
                <a:solidFill>
                  <a:schemeClr val="accent1"/>
                </a:solidFill>
                <a:latin typeface="Verdana" panose="020B0604030504040204" pitchFamily="34" charset="0"/>
              </a:rPr>
              <a:t>Đảm bảo cho thị trường ổn định, tránh được những sự biến động to lớn làm giảm thiểu hiệu quả kinh tế-xã hội</a:t>
            </a:r>
          </a:p>
          <a:p>
            <a:pPr algn="just">
              <a:lnSpc>
                <a:spcPct val="150000"/>
              </a:lnSpc>
              <a:spcBef>
                <a:spcPct val="0"/>
              </a:spcBef>
              <a:buClrTx/>
              <a:buFont typeface="Wingdings" panose="05000000000000000000" pitchFamily="2" charset="2"/>
              <a:buChar char="§"/>
            </a:pPr>
            <a:r>
              <a:rPr lang="vi-VN" altLang="en-US" sz="4200">
                <a:solidFill>
                  <a:schemeClr val="accent1"/>
                </a:solidFill>
                <a:latin typeface="Verdana" panose="020B0604030504040204" pitchFamily="34" charset="0"/>
              </a:rPr>
              <a:t>Hạn chế những mặt tiêu cực của thị trường đối với xã hội và con người</a:t>
            </a:r>
          </a:p>
          <a:p>
            <a:pPr algn="just">
              <a:lnSpc>
                <a:spcPct val="150000"/>
              </a:lnSpc>
              <a:spcBef>
                <a:spcPct val="0"/>
              </a:spcBef>
              <a:buClrTx/>
              <a:buFont typeface="Wingdings" panose="05000000000000000000" pitchFamily="2" charset="2"/>
              <a:buChar char="§"/>
            </a:pPr>
            <a:r>
              <a:rPr lang="vi-VN" altLang="en-US" sz="4200">
                <a:solidFill>
                  <a:schemeClr val="accent1"/>
                </a:solidFill>
                <a:latin typeface="Verdana" panose="020B0604030504040204" pitchFamily="34" charset="0"/>
              </a:rPr>
              <a:t>Đảm bảo cho nền kinh tế đi theo đúng định hướng mà nhân dân ta đã lựa chọn:</a:t>
            </a:r>
          </a:p>
          <a:p>
            <a:pPr algn="just">
              <a:lnSpc>
                <a:spcPct val="150000"/>
              </a:lnSpc>
              <a:spcBef>
                <a:spcPct val="0"/>
              </a:spcBef>
              <a:buClrTx/>
              <a:buFont typeface="Wingdings" panose="05000000000000000000" pitchFamily="2" charset="2"/>
              <a:buChar char="§"/>
            </a:pPr>
            <a:r>
              <a:rPr lang="vi-VN" altLang="en-US" sz="4200">
                <a:solidFill>
                  <a:schemeClr val="accent1"/>
                </a:solidFill>
                <a:latin typeface="Verdana" panose="020B0604030504040204" pitchFamily="34" charset="0"/>
              </a:rPr>
              <a:t>Quá độ lên CNXH bỏ qua chế độ TBCN</a:t>
            </a:r>
          </a:p>
        </p:txBody>
      </p:sp>
    </p:spTree>
    <p:extLst>
      <p:ext uri="{BB962C8B-B14F-4D97-AF65-F5344CB8AC3E}">
        <p14:creationId xmlns:p14="http://schemas.microsoft.com/office/powerpoint/2010/main" val="13260600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9220200" y="5029200"/>
            <a:ext cx="7337176" cy="6740307"/>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3600">
                <a:solidFill>
                  <a:schemeClr val="accent1"/>
                </a:solidFill>
                <a:latin typeface="Verdana" panose="020B0604030504040204" pitchFamily="34" charset="0"/>
              </a:rPr>
              <a:t>Nhà nước quản lý và thực hành cơ chế quản lý là nhà nước pháp quyền xã hội chủ nghĩa của nhân dân, do nhân dân, vì nhân dân dưới sự lãnh đạo của Đảng cộng sản, sự làm chủ và giám sát của nhân dân.</a:t>
            </a:r>
            <a:endParaRPr lang="en-US" altLang="en-US" sz="3600">
              <a:solidFill>
                <a:schemeClr val="accent1"/>
              </a:solidFill>
              <a:latin typeface="Verdana" panose="020B0604030504040204" pitchFamily="34" charset="0"/>
            </a:endParaRPr>
          </a:p>
        </p:txBody>
      </p:sp>
      <p:sp>
        <p:nvSpPr>
          <p:cNvPr id="4" name="AutoShape 5"/>
          <p:cNvSpPr>
            <a:spLocks noChangeArrowheads="1"/>
          </p:cNvSpPr>
          <p:nvPr/>
        </p:nvSpPr>
        <p:spPr bwMode="gray">
          <a:xfrm>
            <a:off x="1981200" y="3326820"/>
            <a:ext cx="145761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b="1">
                <a:solidFill>
                  <a:srgbClr val="002060"/>
                </a:solidFill>
              </a:rPr>
              <a:t>CƠ CHẾ “ĐẢNG LÃNH ĐẠO, NHÀ NƯỚC QUẢN LÝ, NHÂN DÂN LÀM CHỦ</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5410200"/>
            <a:ext cx="6615113" cy="6019800"/>
          </a:xfrm>
          <a:prstGeom prst="rect">
            <a:avLst/>
          </a:prstGeom>
        </p:spPr>
      </p:pic>
    </p:spTree>
    <p:extLst>
      <p:ext uri="{BB962C8B-B14F-4D97-AF65-F5344CB8AC3E}">
        <p14:creationId xmlns:p14="http://schemas.microsoft.com/office/powerpoint/2010/main" val="428665497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8458200" y="3561100"/>
            <a:ext cx="80991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3600" b="1">
                <a:solidFill>
                  <a:srgbClr val="FF0000"/>
                </a:solidFill>
                <a:latin typeface="Verdana" panose="020B0604030504040204" pitchFamily="34" charset="0"/>
              </a:rPr>
              <a:t>Đảng lãnh đạo </a:t>
            </a:r>
            <a:r>
              <a:rPr lang="vi-VN" altLang="en-US" sz="3600">
                <a:solidFill>
                  <a:schemeClr val="accent1"/>
                </a:solidFill>
                <a:latin typeface="Verdana" panose="020B0604030504040204" pitchFamily="34" charset="0"/>
              </a:rPr>
              <a:t>nền kinh tế thị trường định hướng xã hội chủ nghĩa thông qua cương lĩnh, đường lối phát triển kinh tế - xã hội và các chủ trương, quyết sách lớn trong từng thời kỳ phát triển của đất nước, là yếu tố quan trọng bảo đảm tính định hướng xã hội chủ nghĩa của nền kinh tế thị trường.</a:t>
            </a:r>
            <a:endParaRPr lang="en-US" altLang="en-US" sz="3600">
              <a:solidFill>
                <a:schemeClr val="accent1"/>
              </a:solidFill>
              <a:latin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886200"/>
            <a:ext cx="6324600" cy="7772400"/>
          </a:xfrm>
          <a:prstGeom prst="rect">
            <a:avLst/>
          </a:prstGeom>
        </p:spPr>
      </p:pic>
    </p:spTree>
    <p:extLst>
      <p:ext uri="{BB962C8B-B14F-4D97-AF65-F5344CB8AC3E}">
        <p14:creationId xmlns:p14="http://schemas.microsoft.com/office/powerpoint/2010/main" val="301469667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8153400" y="3657600"/>
            <a:ext cx="8403976" cy="7571303"/>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3600" b="1">
                <a:solidFill>
                  <a:srgbClr val="FF0000"/>
                </a:solidFill>
                <a:latin typeface="Verdana" panose="020B0604030504040204" pitchFamily="34" charset="0"/>
              </a:rPr>
              <a:t>Nhà nước </a:t>
            </a:r>
            <a:r>
              <a:rPr lang="vi-VN" altLang="en-US" sz="3600">
                <a:solidFill>
                  <a:schemeClr val="accent1"/>
                </a:solidFill>
                <a:latin typeface="Verdana" panose="020B0604030504040204" pitchFamily="34" charset="0"/>
              </a:rPr>
              <a:t>quản lý nền kinh tế thị trường định hướng xã hội chủ nghĩa thông qua pháp luật, các chiến lược, kế hoạch, quy hoạch và cơ chế chính sách cùng các công cụ kinh tế trên cơ sở tôn trọng những nguyên tắc của thị trường, phù hợp với yêu cầu xây dựng xã hội xã hội chủ nghĩa ở Việt Nam</a:t>
            </a:r>
            <a:endParaRPr lang="en-US" altLang="en-US" sz="3600">
              <a:solidFill>
                <a:schemeClr val="accent1"/>
              </a:solidFill>
              <a:latin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039796"/>
            <a:ext cx="5943600" cy="6856804"/>
          </a:xfrm>
          <a:prstGeom prst="rect">
            <a:avLst/>
          </a:prstGeom>
        </p:spPr>
      </p:pic>
    </p:spTree>
    <p:extLst>
      <p:ext uri="{BB962C8B-B14F-4D97-AF65-F5344CB8AC3E}">
        <p14:creationId xmlns:p14="http://schemas.microsoft.com/office/powerpoint/2010/main" val="217103637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1752600" y="3561100"/>
            <a:ext cx="14804776" cy="7848302"/>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800">
                <a:solidFill>
                  <a:schemeClr val="accent1"/>
                </a:solidFill>
                <a:latin typeface="Verdana" panose="020B0604030504040204" pitchFamily="34" charset="0"/>
              </a:rPr>
              <a:t>Sự quản lý của nhà nước về kinh tế phải hướng tới 3 mục tiêu chính, đó là:</a:t>
            </a: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Thúc đẩy tăng trưởng kinh tế nhanh và bền vững</a:t>
            </a: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Ổn định kinh tế vĩ mô:</a:t>
            </a:r>
            <a:r>
              <a:rPr lang="en-US" altLang="en-US" sz="4800">
                <a:solidFill>
                  <a:schemeClr val="accent1"/>
                </a:solidFill>
                <a:latin typeface="Verdana" panose="020B0604030504040204" pitchFamily="34" charset="0"/>
              </a:rPr>
              <a:t> điều kiện cần thiết để kinh tế tăng trưởng nhanh, bền vững</a:t>
            </a:r>
            <a:endParaRPr lang="vi-VN" altLang="en-US" sz="48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Thực hiện tiến bộ công bằng xã hội</a:t>
            </a:r>
          </a:p>
        </p:txBody>
      </p:sp>
    </p:spTree>
    <p:extLst>
      <p:ext uri="{BB962C8B-B14F-4D97-AF65-F5344CB8AC3E}">
        <p14:creationId xmlns:p14="http://schemas.microsoft.com/office/powerpoint/2010/main" val="313482174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1752600" y="3561100"/>
            <a:ext cx="148047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000">
                <a:solidFill>
                  <a:srgbClr val="FF0000"/>
                </a:solidFill>
                <a:latin typeface="Verdana" panose="020B0604030504040204" pitchFamily="34" charset="0"/>
              </a:rPr>
              <a:t>Nhà nước XHCN là chủ thể quyết định trong việc thực hiện mục tiêu tiến bộ công bằng xã hội</a:t>
            </a:r>
            <a:r>
              <a:rPr lang="en-US" altLang="en-US" sz="4000">
                <a:solidFill>
                  <a:schemeClr val="accent1"/>
                </a:solidFill>
                <a:latin typeface="Verdana" panose="020B0604030504040204" pitchFamily="34" charset="0"/>
              </a:rPr>
              <a:t>. Đây là tiêu chí cơ bản để </a:t>
            </a:r>
            <a:r>
              <a:rPr lang="vi-VN" altLang="en-US" sz="4000">
                <a:solidFill>
                  <a:schemeClr val="accent1"/>
                </a:solidFill>
                <a:latin typeface="Verdana" panose="020B0604030504040204" pitchFamily="34" charset="0"/>
              </a:rPr>
              <a:t>phân định CNXH và CNTB, là vấn đề cốt lõi của mô hình KTTT định hướng XHCN</a:t>
            </a:r>
          </a:p>
          <a:p>
            <a:pPr marL="0" indent="0" algn="just">
              <a:lnSpc>
                <a:spcPct val="150000"/>
              </a:lnSpc>
              <a:spcBef>
                <a:spcPct val="0"/>
              </a:spcBef>
              <a:buClrTx/>
              <a:buNone/>
            </a:pPr>
            <a:r>
              <a:rPr lang="vi-VN" altLang="en-US" sz="4000">
                <a:solidFill>
                  <a:srgbClr val="FF0000"/>
                </a:solidFill>
                <a:latin typeface="Verdana" panose="020B0604030504040204" pitchFamily="34" charset="0"/>
              </a:rPr>
              <a:t>Đặc trưng của sự quản lý về kinh tế của nhà nước VN:</a:t>
            </a:r>
            <a:r>
              <a:rPr lang="en-US" altLang="en-US" sz="4000">
                <a:solidFill>
                  <a:schemeClr val="accent1"/>
                </a:solidFill>
                <a:latin typeface="Verdana" panose="020B0604030504040204" pitchFamily="34" charset="0"/>
              </a:rPr>
              <a:t> </a:t>
            </a:r>
            <a:r>
              <a:rPr lang="vi-VN" altLang="en-US" sz="4000">
                <a:solidFill>
                  <a:schemeClr val="accent1"/>
                </a:solidFill>
                <a:latin typeface="Verdana" panose="020B0604030504040204" pitchFamily="34" charset="0"/>
              </a:rPr>
              <a:t>N² đang quản lý một nền KTTT đang định hình và chưa khẳng định bản chất</a:t>
            </a:r>
          </a:p>
          <a:p>
            <a:pPr marL="0" indent="0" algn="just">
              <a:lnSpc>
                <a:spcPct val="150000"/>
              </a:lnSpc>
              <a:spcBef>
                <a:spcPct val="0"/>
              </a:spcBef>
              <a:buClrTx/>
              <a:buNone/>
            </a:pPr>
            <a:r>
              <a:rPr lang="vi-VN" altLang="en-US" sz="4000">
                <a:solidFill>
                  <a:srgbClr val="FF0000"/>
                </a:solidFill>
                <a:latin typeface="Verdana" panose="020B0604030504040204" pitchFamily="34" charset="0"/>
              </a:rPr>
              <a:t>Do đó, N² phải làm tốt vai trò quản lý nền kinh tế thể hiện qua các chức năng sau:</a:t>
            </a:r>
          </a:p>
        </p:txBody>
      </p:sp>
    </p:spTree>
    <p:extLst>
      <p:ext uri="{BB962C8B-B14F-4D97-AF65-F5344CB8AC3E}">
        <p14:creationId xmlns:p14="http://schemas.microsoft.com/office/powerpoint/2010/main" val="56746094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1752600" y="3124200"/>
            <a:ext cx="14804776" cy="932563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hlinkClick r:id="rId2" action="ppaction://hlinksldjump"/>
              </a:rPr>
              <a:t>Thứ nhất: tạo môi trường, tạo điều kiện thuận lợi cho KTTT phát triển </a:t>
            </a:r>
            <a:endParaRPr lang="vi-VN"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hlinkClick r:id="rId3" action="ppaction://hlinksldjump"/>
              </a:rPr>
              <a:t>Thứ hai: hướng dẫn, hỗ trợ các nỗ lực phát triển của các nhà SXKD thông qua các công cụ quản lý vĩ mô của nhà nước</a:t>
            </a:r>
            <a:endParaRPr lang="vi-VN"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hlinkClick r:id="rId4" action="ppaction://hlinksldjump"/>
              </a:rPr>
              <a:t>Thứ ba: cung ứng các dịch vụ XH, chính sách XH nhằm thực hiện chiến lược con người,đảm bảo cơ hội bình đẳng cho mọi người, thực hiện mục tiêu tiến bộ, công bằng XH </a:t>
            </a:r>
            <a:endParaRPr lang="vi-VN"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hlinkClick r:id="rId5" action="ppaction://hlinksldjump"/>
              </a:rPr>
              <a:t>Thứ tư: chức năng giám sát, kiểm soát</a:t>
            </a:r>
            <a:endParaRPr lang="vi-VN" altLang="en-US" sz="4000">
              <a:solidFill>
                <a:schemeClr val="accent1"/>
              </a:solidFill>
              <a:latin typeface="Verdana" panose="020B0604030504040204" pitchFamily="34" charset="0"/>
            </a:endParaRPr>
          </a:p>
        </p:txBody>
      </p:sp>
    </p:spTree>
    <p:extLst>
      <p:ext uri="{BB962C8B-B14F-4D97-AF65-F5344CB8AC3E}">
        <p14:creationId xmlns:p14="http://schemas.microsoft.com/office/powerpoint/2010/main" val="370618206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r>
              <a:rPr lang="vi-VN" altLang="en-US" sz="6400" b="1">
                <a:solidFill>
                  <a:schemeClr val="accent1"/>
                </a:solidFill>
              </a:rPr>
              <a:t>Tạo môi trường, tạo điều kiện thuận lợi cho KTTT phát triển </a:t>
            </a:r>
            <a:endParaRPr lang="en-US" altLang="en-US" sz="3600" b="1">
              <a:solidFill>
                <a:schemeClr val="accent1"/>
              </a:solidFill>
            </a:endParaRPr>
          </a:p>
        </p:txBody>
      </p:sp>
      <p:sp>
        <p:nvSpPr>
          <p:cNvPr id="6" name="Text Box 12"/>
          <p:cNvSpPr txBox="1">
            <a:spLocks noChangeArrowheads="1"/>
          </p:cNvSpPr>
          <p:nvPr/>
        </p:nvSpPr>
        <p:spPr bwMode="auto">
          <a:xfrm>
            <a:off x="1752600" y="3456956"/>
            <a:ext cx="14804776" cy="827784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Môi trường chính trị xã hội ổn định, đất nước hòa bình, an ninh được bảo đảm;</a:t>
            </a: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Môi trường kinh tế vĩ mô ổn định: lạm phát được kiềm chế ở mức độ cho phép, giá cả ổn định…;</a:t>
            </a: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Môi trường pháp lý thông thoáng, rõ ràng với một bộ máy nhà nước trong sạch, đội ngũ công chức có năng lực và phẩm chất tốt;</a:t>
            </a: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Quan hệ quốc tế được khai thông, mở rộng và thuận lợi tạo đ/k cho quan hệ KTĐN phát triển </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245394684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pPr eaLnBrk="1" hangingPunct="1"/>
            <a:r>
              <a:rPr lang="en-US" altLang="en-US" sz="5400" b="1">
                <a:solidFill>
                  <a:schemeClr val="accent1"/>
                </a:solidFill>
              </a:rPr>
              <a:t>Sự phát triển nhận thức về nền KTTT </a:t>
            </a:r>
            <a:br>
              <a:rPr lang="en-US" altLang="en-US" sz="5400" b="1">
                <a:solidFill>
                  <a:schemeClr val="accent1"/>
                </a:solidFill>
              </a:rPr>
            </a:br>
            <a:r>
              <a:rPr lang="en-US" altLang="en-US" sz="5400" b="1">
                <a:solidFill>
                  <a:schemeClr val="accent1"/>
                </a:solidFill>
              </a:rPr>
              <a:t>định hướng XHCN</a:t>
            </a:r>
          </a:p>
        </p:txBody>
      </p:sp>
      <p:graphicFrame>
        <p:nvGraphicFramePr>
          <p:cNvPr id="2" name="Table 1"/>
          <p:cNvGraphicFramePr>
            <a:graphicFrameLocks noGrp="1"/>
          </p:cNvGraphicFramePr>
          <p:nvPr>
            <p:extLst>
              <p:ext uri="{D42A27DB-BD31-4B8C-83A1-F6EECF244321}">
                <p14:modId xmlns:p14="http://schemas.microsoft.com/office/powerpoint/2010/main" val="4236031877"/>
              </p:ext>
            </p:extLst>
          </p:nvPr>
        </p:nvGraphicFramePr>
        <p:xfrm>
          <a:off x="1752601" y="3032760"/>
          <a:ext cx="15011399" cy="9770745"/>
        </p:xfrm>
        <a:graphic>
          <a:graphicData uri="http://schemas.openxmlformats.org/drawingml/2006/table">
            <a:tbl>
              <a:tblPr firstRow="1" bandRow="1">
                <a:tableStyleId>{5C22544A-7EE6-4342-B048-85BDC9FD1C3A}</a:tableStyleId>
              </a:tblPr>
              <a:tblGrid>
                <a:gridCol w="1943412">
                  <a:extLst>
                    <a:ext uri="{9D8B030D-6E8A-4147-A177-3AD203B41FA5}">
                      <a16:colId xmlns:a16="http://schemas.microsoft.com/office/drawing/2014/main" val="20000"/>
                    </a:ext>
                  </a:extLst>
                </a:gridCol>
                <a:gridCol w="13067987">
                  <a:extLst>
                    <a:ext uri="{9D8B030D-6E8A-4147-A177-3AD203B41FA5}">
                      <a16:colId xmlns:a16="http://schemas.microsoft.com/office/drawing/2014/main" val="20001"/>
                    </a:ext>
                  </a:extLst>
                </a:gridCol>
              </a:tblGrid>
              <a:tr h="396240">
                <a:tc>
                  <a:txBody>
                    <a:bodyPr/>
                    <a:lstStyle/>
                    <a:p>
                      <a:pPr algn="ctr"/>
                      <a:r>
                        <a:rPr lang="en-US" sz="2800" b="1">
                          <a:solidFill>
                            <a:schemeClr val="tx1"/>
                          </a:solidFill>
                          <a:latin typeface="Arial" panose="020B0604020202020204" pitchFamily="34" charset="0"/>
                          <a:cs typeface="Arial" panose="020B0604020202020204" pitchFamily="34" charset="0"/>
                        </a:rPr>
                        <a:t>Lần</a:t>
                      </a:r>
                      <a:r>
                        <a:rPr lang="en-US" sz="2800" b="1" baseline="0">
                          <a:solidFill>
                            <a:schemeClr val="tx1"/>
                          </a:solidFill>
                          <a:latin typeface="Arial" panose="020B0604020202020204" pitchFamily="34" charset="0"/>
                          <a:cs typeface="Arial" panose="020B0604020202020204" pitchFamily="34" charset="0"/>
                        </a:rPr>
                        <a:t> </a:t>
                      </a:r>
                      <a:r>
                        <a:rPr lang="en-US" sz="2800" b="1">
                          <a:solidFill>
                            <a:schemeClr val="tx1"/>
                          </a:solidFill>
                          <a:latin typeface="Arial" panose="020B0604020202020204" pitchFamily="34" charset="0"/>
                          <a:cs typeface="Arial" panose="020B0604020202020204" pitchFamily="34" charset="0"/>
                        </a:rPr>
                        <a:t>ĐH</a:t>
                      </a:r>
                      <a:r>
                        <a:rPr lang="en-US" sz="2800" b="1" baseline="0">
                          <a:solidFill>
                            <a:schemeClr val="tx1"/>
                          </a:solidFill>
                          <a:latin typeface="Arial" panose="020B0604020202020204" pitchFamily="34" charset="0"/>
                          <a:cs typeface="Arial" panose="020B0604020202020204" pitchFamily="34" charset="0"/>
                        </a:rPr>
                        <a:t> Đảng</a:t>
                      </a:r>
                      <a:endParaRPr lang="en-US" sz="2800" b="1">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2800" b="1">
                          <a:solidFill>
                            <a:schemeClr val="tx1"/>
                          </a:solidFill>
                          <a:latin typeface="Arial" panose="020B0604020202020204" pitchFamily="34" charset="0"/>
                          <a:cs typeface="Arial" panose="020B0604020202020204" pitchFamily="34" charset="0"/>
                        </a:rPr>
                        <a:t>Mô</a:t>
                      </a:r>
                      <a:r>
                        <a:rPr lang="en-US" sz="2800" b="1" baseline="0">
                          <a:solidFill>
                            <a:schemeClr val="tx1"/>
                          </a:solidFill>
                          <a:latin typeface="Arial" panose="020B0604020202020204" pitchFamily="34" charset="0"/>
                          <a:cs typeface="Arial" panose="020B0604020202020204" pitchFamily="34" charset="0"/>
                        </a:rPr>
                        <a:t> hình</a:t>
                      </a:r>
                      <a:endParaRPr lang="en-US" sz="2800" b="1">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701040">
                <a:tc>
                  <a:txBody>
                    <a:bodyPr/>
                    <a:lstStyle/>
                    <a:p>
                      <a:pPr algn="ctr"/>
                      <a:r>
                        <a:rPr lang="en-US" sz="2800" b="1">
                          <a:solidFill>
                            <a:schemeClr val="tx1"/>
                          </a:solidFill>
                        </a:rPr>
                        <a:t>Trước ĐH</a:t>
                      </a:r>
                      <a:r>
                        <a:rPr lang="en-US" sz="2800" b="1" baseline="0">
                          <a:solidFill>
                            <a:schemeClr val="tx1"/>
                          </a:solidFill>
                        </a:rPr>
                        <a:t> VI</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just" defTabSz="914316" rtl="0" eaLnBrk="1" latinLnBrk="0" hangingPunct="1"/>
                      <a:r>
                        <a:rPr lang="en-US" sz="2800" b="1" i="0" kern="1200">
                          <a:solidFill>
                            <a:schemeClr val="dk1"/>
                          </a:solidFill>
                          <a:effectLst/>
                          <a:latin typeface="Arial" panose="020B0604020202020204" pitchFamily="34" charset="0"/>
                          <a:ea typeface="+mn-ea"/>
                          <a:cs typeface="Arial" panose="020B0604020202020204" pitchFamily="34" charset="0"/>
                        </a:rPr>
                        <a:t>Kinh tế tập trung, quan liêu, bao cấp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25855">
                <a:tc>
                  <a:txBody>
                    <a:bodyPr/>
                    <a:lstStyle/>
                    <a:p>
                      <a:pPr algn="ctr"/>
                      <a:r>
                        <a:rPr lang="en-US" sz="2800" b="1">
                          <a:solidFill>
                            <a:schemeClr val="tx1"/>
                          </a:solidFill>
                        </a:rPr>
                        <a:t>ĐH</a:t>
                      </a:r>
                      <a:r>
                        <a:rPr lang="en-US" sz="2800" b="1" baseline="0">
                          <a:solidFill>
                            <a:schemeClr val="tx1"/>
                          </a:solidFill>
                        </a:rPr>
                        <a:t> VI (1986)</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just" defTabSz="914316" rtl="0" eaLnBrk="1" latinLnBrk="0" hangingPunct="1"/>
                      <a:r>
                        <a:rPr lang="en-US" sz="2800" b="1" i="0" kern="1200">
                          <a:solidFill>
                            <a:schemeClr val="dk1"/>
                          </a:solidFill>
                          <a:effectLst/>
                          <a:latin typeface="Arial" panose="020B0604020202020204" pitchFamily="34" charset="0"/>
                          <a:ea typeface="+mn-ea"/>
                          <a:cs typeface="Arial" panose="020B0604020202020204" pitchFamily="34" charset="0"/>
                        </a:rPr>
                        <a:t>Nền kinh tế nhiều thành phần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125855">
                <a:tc>
                  <a:txBody>
                    <a:bodyPr/>
                    <a:lstStyle/>
                    <a:p>
                      <a:pPr algn="ctr"/>
                      <a:r>
                        <a:rPr lang="en-US" sz="2800" b="1">
                          <a:solidFill>
                            <a:schemeClr val="tx1"/>
                          </a:solidFill>
                        </a:rPr>
                        <a:t>ĐH</a:t>
                      </a:r>
                      <a:r>
                        <a:rPr lang="en-US" sz="2800" b="1" baseline="0">
                          <a:solidFill>
                            <a:schemeClr val="tx1"/>
                          </a:solidFill>
                        </a:rPr>
                        <a:t> VII (1991)</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vi-VN" sz="2800" b="1" i="0" kern="1200">
                          <a:solidFill>
                            <a:schemeClr val="dk1"/>
                          </a:solidFill>
                          <a:effectLst/>
                          <a:latin typeface="+mn-lt"/>
                          <a:ea typeface="+mn-ea"/>
                          <a:cs typeface="+mn-cs"/>
                        </a:rPr>
                        <a:t>Nền kinh tế hàng hóa nhiều thành phần theo định hướng xã hội chủ nghĩa</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125855">
                <a:tc>
                  <a:txBody>
                    <a:bodyPr/>
                    <a:lstStyle/>
                    <a:p>
                      <a:pPr algn="ctr"/>
                      <a:r>
                        <a:rPr lang="en-US" sz="2800" b="1">
                          <a:solidFill>
                            <a:schemeClr val="tx1"/>
                          </a:solidFill>
                        </a:rPr>
                        <a:t>ĐH</a:t>
                      </a:r>
                      <a:r>
                        <a:rPr lang="en-US" sz="2800" b="1" baseline="0">
                          <a:solidFill>
                            <a:schemeClr val="tx1"/>
                          </a:solidFill>
                        </a:rPr>
                        <a:t> VIII (1996)</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vi-VN" sz="2800" b="1">
                          <a:solidFill>
                            <a:schemeClr val="tx1"/>
                          </a:solidFill>
                        </a:rPr>
                        <a:t>nền kinh tế hàng hóa nhiều thành phần, vận hành theo cơ chế thị trường có sự quản lý của nhà nước theo định hướng xã hội chủ nghĩa</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125855">
                <a:tc>
                  <a:txBody>
                    <a:bodyPr/>
                    <a:lstStyle/>
                    <a:p>
                      <a:pPr algn="ctr"/>
                      <a:r>
                        <a:rPr lang="en-US" sz="2800" b="1">
                          <a:solidFill>
                            <a:schemeClr val="tx1"/>
                          </a:solidFill>
                        </a:rPr>
                        <a:t>ĐH</a:t>
                      </a:r>
                      <a:r>
                        <a:rPr lang="en-US" sz="2800" b="1" baseline="0">
                          <a:solidFill>
                            <a:schemeClr val="tx1"/>
                          </a:solidFill>
                        </a:rPr>
                        <a:t> IX (2001)</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vi-VN" sz="2800" b="1">
                          <a:solidFill>
                            <a:schemeClr val="tx1"/>
                          </a:solidFill>
                        </a:rPr>
                        <a:t>Nền kinh tế thị trường định hướng xã hội chủ nghĩa</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125855">
                <a:tc>
                  <a:txBody>
                    <a:bodyPr/>
                    <a:lstStyle/>
                    <a:p>
                      <a:pPr algn="ctr"/>
                      <a:r>
                        <a:rPr lang="en-US" sz="2800" b="1">
                          <a:solidFill>
                            <a:schemeClr val="tx1"/>
                          </a:solidFill>
                        </a:rPr>
                        <a:t>ĐH</a:t>
                      </a:r>
                      <a:r>
                        <a:rPr lang="en-US" sz="2800" b="1" baseline="0">
                          <a:solidFill>
                            <a:schemeClr val="tx1"/>
                          </a:solidFill>
                        </a:rPr>
                        <a:t> X (2006)</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2800" b="1">
                          <a:solidFill>
                            <a:schemeClr val="tx1"/>
                          </a:solidFill>
                          <a:latin typeface="Arial" panose="020B0604020202020204" pitchFamily="34" charset="0"/>
                          <a:cs typeface="Arial" panose="020B0604020202020204" pitchFamily="34" charset="0"/>
                        </a:rPr>
                        <a:t>Làm</a:t>
                      </a:r>
                      <a:r>
                        <a:rPr lang="en-US" sz="2800" b="1" baseline="0">
                          <a:solidFill>
                            <a:schemeClr val="tx1"/>
                          </a:solidFill>
                          <a:latin typeface="Arial" panose="020B0604020202020204" pitchFamily="34" charset="0"/>
                          <a:cs typeface="Arial" panose="020B0604020202020204" pitchFamily="34" charset="0"/>
                        </a:rPr>
                        <a:t> rõ mục tiêu, quyền hạn, vai trò của Nhà nước và khu vực kinh tế tư nhân (động lực)</a:t>
                      </a:r>
                      <a:endParaRPr lang="en-US" sz="2800" b="1">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125855">
                <a:tc>
                  <a:txBody>
                    <a:bodyPr/>
                    <a:lstStyle/>
                    <a:p>
                      <a:pPr algn="ctr"/>
                      <a:r>
                        <a:rPr lang="en-US" sz="2800" b="1">
                          <a:solidFill>
                            <a:schemeClr val="tx1"/>
                          </a:solidFill>
                        </a:rPr>
                        <a:t>ĐH</a:t>
                      </a:r>
                      <a:r>
                        <a:rPr lang="en-US" sz="2800" b="1" baseline="0">
                          <a:solidFill>
                            <a:schemeClr val="tx1"/>
                          </a:solidFill>
                        </a:rPr>
                        <a:t> XI (2011)</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2800" b="1">
                          <a:solidFill>
                            <a:schemeClr val="tx1"/>
                          </a:solidFill>
                          <a:latin typeface="Arial" panose="020B0604020202020204" pitchFamily="34" charset="0"/>
                          <a:cs typeface="Arial" panose="020B0604020202020204" pitchFamily="34" charset="0"/>
                        </a:rPr>
                        <a:t>Tiếp tục</a:t>
                      </a:r>
                      <a:r>
                        <a:rPr lang="en-US" sz="2800" b="1" baseline="0">
                          <a:solidFill>
                            <a:schemeClr val="tx1"/>
                          </a:solidFill>
                          <a:latin typeface="Arial" panose="020B0604020202020204" pitchFamily="34" charset="0"/>
                          <a:cs typeface="Arial" panose="020B0604020202020204" pitchFamily="34" charset="0"/>
                        </a:rPr>
                        <a:t> hoàn thiện thể chế KTTT định hướng XHCN</a:t>
                      </a:r>
                      <a:endParaRPr lang="en-US" sz="2800" b="1">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125855">
                <a:tc>
                  <a:txBody>
                    <a:bodyPr/>
                    <a:lstStyle/>
                    <a:p>
                      <a:pPr algn="ctr"/>
                      <a:r>
                        <a:rPr lang="en-US" sz="2800" b="1">
                          <a:solidFill>
                            <a:schemeClr val="tx1"/>
                          </a:solidFill>
                        </a:rPr>
                        <a:t>ĐH</a:t>
                      </a:r>
                      <a:r>
                        <a:rPr lang="en-US" sz="2800" b="1" baseline="0">
                          <a:solidFill>
                            <a:schemeClr val="tx1"/>
                          </a:solidFill>
                        </a:rPr>
                        <a:t> XII (2016)</a:t>
                      </a:r>
                      <a:endParaRPr lang="en-US" sz="2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2800" b="1">
                          <a:solidFill>
                            <a:schemeClr val="tx1"/>
                          </a:solidFill>
                          <a:latin typeface="Arial" panose="020B0604020202020204" pitchFamily="34" charset="0"/>
                          <a:cs typeface="Arial" panose="020B0604020202020204" pitchFamily="34" charset="0"/>
                        </a:rPr>
                        <a:t>Nhận</a:t>
                      </a:r>
                      <a:r>
                        <a:rPr lang="en-US" sz="2800" b="1" baseline="0">
                          <a:solidFill>
                            <a:schemeClr val="tx1"/>
                          </a:solidFill>
                          <a:latin typeface="Arial" panose="020B0604020202020204" pitchFamily="34" charset="0"/>
                          <a:cs typeface="Arial" panose="020B0604020202020204" pitchFamily="34" charset="0"/>
                        </a:rPr>
                        <a:t> thức mới nhất, đẩy đủ nhất</a:t>
                      </a:r>
                      <a:endParaRPr lang="en-US" sz="2800" b="1">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2767952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fontScale="90000"/>
          </a:bodyPr>
          <a:lstStyle/>
          <a:p>
            <a:r>
              <a:rPr lang="vi-VN" altLang="en-US" sz="6400" b="1">
                <a:solidFill>
                  <a:schemeClr val="accent1"/>
                </a:solidFill>
              </a:rPr>
              <a:t>Hướng dẫn, hỗ trợ các nỗ lực phát triển của các nhà SXKD thông qua các công cụ quản lý vĩ mô của nhà nước</a:t>
            </a:r>
          </a:p>
        </p:txBody>
      </p:sp>
      <p:sp>
        <p:nvSpPr>
          <p:cNvPr id="6" name="Text Box 12"/>
          <p:cNvSpPr txBox="1">
            <a:spLocks noChangeArrowheads="1"/>
          </p:cNvSpPr>
          <p:nvPr/>
        </p:nvSpPr>
        <p:spPr bwMode="auto">
          <a:xfrm>
            <a:off x="1752600" y="3522472"/>
            <a:ext cx="14804776" cy="874572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800">
                <a:solidFill>
                  <a:schemeClr val="accent1"/>
                </a:solidFill>
                <a:latin typeface="Verdana" panose="020B0604030504040204" pitchFamily="34" charset="0"/>
              </a:rPr>
              <a:t>Thông qua hệ thống pháp luật tạo ra hành lang pháp lý đảm bảo cho các TPKT, các chủ thể SXKD tự chủ, tự do kinh doanh theo pháp luật; điều chỉnh các quan hệ theo hướng mà N² mong muốn</a:t>
            </a:r>
          </a:p>
          <a:p>
            <a:pPr algn="just">
              <a:lnSpc>
                <a:spcPct val="150000"/>
              </a:lnSpc>
              <a:spcBef>
                <a:spcPct val="0"/>
              </a:spcBef>
              <a:buClrTx/>
              <a:buFont typeface="Wingdings" panose="05000000000000000000" pitchFamily="2" charset="2"/>
              <a:buChar char="§"/>
            </a:pPr>
            <a:r>
              <a:rPr lang="vi-VN" altLang="en-US" sz="3800">
                <a:solidFill>
                  <a:schemeClr val="accent1"/>
                </a:solidFill>
                <a:latin typeface="Verdana" panose="020B0604030504040204" pitchFamily="34" charset="0"/>
              </a:rPr>
              <a:t>Thông qua công cụ KHH bao gồm các nội dung:</a:t>
            </a:r>
            <a:r>
              <a:rPr lang="en-US" altLang="en-US" sz="3800">
                <a:solidFill>
                  <a:schemeClr val="accent1"/>
                </a:solidFill>
                <a:latin typeface="Verdana" panose="020B0604030504040204" pitchFamily="34" charset="0"/>
              </a:rPr>
              <a:t> </a:t>
            </a:r>
          </a:p>
          <a:p>
            <a:pPr marL="914400" indent="-6350" algn="just">
              <a:lnSpc>
                <a:spcPct val="150000"/>
              </a:lnSpc>
              <a:spcBef>
                <a:spcPct val="0"/>
              </a:spcBef>
              <a:buClrTx/>
              <a:buFont typeface="Wingdings" panose="05000000000000000000" pitchFamily="2" charset="2"/>
              <a:buChar char="Ø"/>
            </a:pPr>
            <a:r>
              <a:rPr lang="vi-VN" altLang="en-US" sz="3800">
                <a:solidFill>
                  <a:schemeClr val="accent1"/>
                </a:solidFill>
                <a:latin typeface="Verdana" panose="020B0604030504040204" pitchFamily="34" charset="0"/>
              </a:rPr>
              <a:t>vạch ra chiến lược phát triển KT-XH</a:t>
            </a:r>
            <a:endParaRPr lang="en-US" altLang="en-US" sz="3800">
              <a:solidFill>
                <a:schemeClr val="accent1"/>
              </a:solidFill>
              <a:latin typeface="Verdana" panose="020B0604030504040204" pitchFamily="34" charset="0"/>
            </a:endParaRPr>
          </a:p>
          <a:p>
            <a:pPr marL="914400" indent="-6350" algn="just">
              <a:lnSpc>
                <a:spcPct val="150000"/>
              </a:lnSpc>
              <a:spcBef>
                <a:spcPct val="0"/>
              </a:spcBef>
              <a:buClrTx/>
              <a:buFont typeface="Wingdings" panose="05000000000000000000" pitchFamily="2" charset="2"/>
              <a:buChar char="Ø"/>
            </a:pPr>
            <a:r>
              <a:rPr lang="en-US" altLang="en-US" sz="3800">
                <a:solidFill>
                  <a:schemeClr val="accent1"/>
                </a:solidFill>
                <a:latin typeface="Verdana" panose="020B0604030504040204" pitchFamily="34" charset="0"/>
              </a:rPr>
              <a:t>qui hoạch phát triển KT-XH</a:t>
            </a:r>
          </a:p>
          <a:p>
            <a:pPr marL="914400" indent="-6350" algn="just">
              <a:lnSpc>
                <a:spcPct val="150000"/>
              </a:lnSpc>
              <a:spcBef>
                <a:spcPct val="0"/>
              </a:spcBef>
              <a:buClrTx/>
              <a:buFont typeface="Wingdings" panose="05000000000000000000" pitchFamily="2" charset="2"/>
              <a:buChar char="Ø"/>
            </a:pPr>
            <a:r>
              <a:rPr lang="en-US" altLang="en-US" sz="3800">
                <a:solidFill>
                  <a:schemeClr val="accent1"/>
                </a:solidFill>
                <a:latin typeface="Verdana" panose="020B0604030504040204" pitchFamily="34" charset="0"/>
              </a:rPr>
              <a:t>kế hoạch trung và dài hạn</a:t>
            </a:r>
          </a:p>
          <a:p>
            <a:pPr marL="0" indent="0" algn="just">
              <a:lnSpc>
                <a:spcPct val="150000"/>
              </a:lnSpc>
              <a:spcBef>
                <a:spcPct val="0"/>
              </a:spcBef>
              <a:buClrTx/>
              <a:buNone/>
            </a:pPr>
            <a:r>
              <a:rPr lang="vi-VN" altLang="en-US" sz="3800">
                <a:solidFill>
                  <a:schemeClr val="accent1"/>
                </a:solidFill>
                <a:latin typeface="Verdana" panose="020B0604030504040204" pitchFamily="34" charset="0"/>
              </a:rPr>
              <a:t>để định hướng, hướng dẫn cũng như điều tiết chỉ huy nền kinh tế theo những mục tiêu đã định</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68032454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400" b="1">
                <a:solidFill>
                  <a:schemeClr val="accent1"/>
                </a:solidFill>
              </a:rPr>
              <a:t>Cung ứng các dịch vụ XH, chính sách XH</a:t>
            </a:r>
          </a:p>
        </p:txBody>
      </p:sp>
      <p:sp>
        <p:nvSpPr>
          <p:cNvPr id="6" name="Text Box 12"/>
          <p:cNvSpPr txBox="1">
            <a:spLocks noChangeArrowheads="1"/>
          </p:cNvSpPr>
          <p:nvPr/>
        </p:nvSpPr>
        <p:spPr bwMode="auto">
          <a:xfrm>
            <a:off x="1752600" y="3522472"/>
            <a:ext cx="148047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Thông qua các công cụ của chính sách tài chính-tiền</a:t>
            </a:r>
            <a:r>
              <a:rPr lang="en-US" altLang="en-US" sz="4000">
                <a:solidFill>
                  <a:schemeClr val="accent1"/>
                </a:solidFill>
                <a:latin typeface="Verdana" panose="020B0604030504040204" pitchFamily="34" charset="0"/>
              </a:rPr>
              <a:t> </a:t>
            </a:r>
            <a:r>
              <a:rPr lang="vi-VN" altLang="en-US" sz="4000">
                <a:solidFill>
                  <a:schemeClr val="accent1"/>
                </a:solidFill>
                <a:latin typeface="Verdana" panose="020B0604030504040204" pitchFamily="34" charset="0"/>
              </a:rPr>
              <a:t>tệ</a:t>
            </a:r>
            <a:r>
              <a:rPr lang="en-US" altLang="en-US" sz="4000">
                <a:solidFill>
                  <a:schemeClr val="accent1"/>
                </a:solidFill>
                <a:latin typeface="Verdana" panose="020B0604030504040204" pitchFamily="34" charset="0"/>
              </a:rPr>
              <a:t> (thuế, lãi suất, tỷ giá hối đoái) </a:t>
            </a:r>
            <a:r>
              <a:rPr lang="vi-VN" altLang="en-US" sz="4000">
                <a:solidFill>
                  <a:schemeClr val="accent1"/>
                </a:solidFill>
                <a:latin typeface="Verdana" panose="020B0604030504040204" pitchFamily="34" charset="0"/>
              </a:rPr>
              <a:t>để phát huy mặt tích cực và hạn chế mặt tiêu cực của cơ chế T² nhằm thúc đẩy kinh tế tăng trưởng, thực hiện tiến bộ, công bằng xã hội</a:t>
            </a:r>
          </a:p>
          <a:p>
            <a:pPr algn="just">
              <a:lnSpc>
                <a:spcPct val="150000"/>
              </a:lnSpc>
              <a:spcBef>
                <a:spcPct val="0"/>
              </a:spcBef>
              <a:buClrTx/>
              <a:buFont typeface="Wingdings" panose="05000000000000000000" pitchFamily="2" charset="2"/>
              <a:buChar char="§"/>
            </a:pPr>
            <a:r>
              <a:rPr lang="en-US" altLang="en-US" sz="4000">
                <a:solidFill>
                  <a:schemeClr val="accent1"/>
                </a:solidFill>
                <a:latin typeface="Verdana" panose="020B0604030504040204" pitchFamily="34" charset="0"/>
              </a:rPr>
              <a:t> </a:t>
            </a:r>
            <a:r>
              <a:rPr lang="vi-VN" altLang="en-US" sz="4000">
                <a:solidFill>
                  <a:schemeClr val="accent1"/>
                </a:solidFill>
                <a:latin typeface="Verdana" panose="020B0604030504040204" pitchFamily="34" charset="0"/>
              </a:rPr>
              <a:t>Thông qua quĩ dự trữ và các loại quĩ khác của N² để can thiệp vào T² cắt những cơn sốt về giá cả, điều tiết quan hệ S-D, duy trì những quan hệ cân đối trong nền kinh tế </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228571103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400" b="1">
                <a:solidFill>
                  <a:schemeClr val="accent1"/>
                </a:solidFill>
              </a:rPr>
              <a:t>Chức năng giám sát, kiểm soát</a:t>
            </a:r>
          </a:p>
        </p:txBody>
      </p:sp>
      <p:sp>
        <p:nvSpPr>
          <p:cNvPr id="6" name="Text Box 12"/>
          <p:cNvSpPr txBox="1">
            <a:spLocks noChangeArrowheads="1"/>
          </p:cNvSpPr>
          <p:nvPr/>
        </p:nvSpPr>
        <p:spPr bwMode="auto">
          <a:xfrm>
            <a:off x="1752600" y="3124200"/>
            <a:ext cx="14804776" cy="880689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Giám sát, kiểm soát việc sử dụng và quản lý những tài sản, vốn mà nhà nước giao cho các đơn vị, doanh nghiệp thuộc kinh tế nhà nước sử dụng;</a:t>
            </a: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Kiểm tra, giám sát các hoạt động kinh tế nhằm phát hiện và xử lý những sai phạm, ách tắc, đổ vỡ…đảm bảo cho kinh tế hoạt động hiệu quả, theo đúng định hướng XHCN</a:t>
            </a:r>
          </a:p>
        </p:txBody>
      </p:sp>
    </p:spTree>
    <p:extLst>
      <p:ext uri="{BB962C8B-B14F-4D97-AF65-F5344CB8AC3E}">
        <p14:creationId xmlns:p14="http://schemas.microsoft.com/office/powerpoint/2010/main" val="284214131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quản lý nền kinh tế</a:t>
            </a:r>
            <a:endParaRPr lang="en-US" altLang="en-US" sz="3600" b="1">
              <a:solidFill>
                <a:schemeClr val="accent1"/>
              </a:solidFill>
            </a:endParaRPr>
          </a:p>
        </p:txBody>
      </p:sp>
      <p:sp>
        <p:nvSpPr>
          <p:cNvPr id="6" name="Text Box 12"/>
          <p:cNvSpPr txBox="1">
            <a:spLocks noChangeArrowheads="1"/>
          </p:cNvSpPr>
          <p:nvPr/>
        </p:nvSpPr>
        <p:spPr bwMode="auto">
          <a:xfrm>
            <a:off x="8153400" y="3657600"/>
            <a:ext cx="84039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Nhân dân tham gia vào hoạt động của các cơ quan nhà nước.</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en-US" altLang="en-US" sz="3600">
                <a:solidFill>
                  <a:schemeClr val="accent1"/>
                </a:solidFill>
                <a:latin typeface="Verdana" panose="020B0604030504040204" pitchFamily="34" charset="0"/>
              </a:rPr>
              <a:t>Nhân dân tham gia vào hoạt động của các tổ chức xã hội.</a:t>
            </a: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Nhân dân lao động tham gia hoạt động tự quản ở cơ sở</a:t>
            </a:r>
            <a:r>
              <a:rPr lang="en-US" altLang="en-US" sz="3600">
                <a:solidFill>
                  <a:schemeClr val="accent1"/>
                </a:solidFill>
                <a:latin typeface="Verdana" panose="020B0604030504040204" pitchFamily="34" charset="0"/>
              </a:rPr>
              <a:t>.</a:t>
            </a: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Nhân dân lao động trực tiếp thực hiện các quyền và nghĩa vụ của công dân trong quản lý hành chính nhà nước.</a:t>
            </a:r>
            <a:endParaRPr lang="en-US" altLang="en-US" sz="3600">
              <a:solidFill>
                <a:schemeClr val="accent1"/>
              </a:solidFill>
              <a:latin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114800"/>
            <a:ext cx="5943600" cy="7543800"/>
          </a:xfrm>
          <a:prstGeom prst="rect">
            <a:avLst/>
          </a:prstGeom>
        </p:spPr>
      </p:pic>
    </p:spTree>
    <p:extLst>
      <p:ext uri="{BB962C8B-B14F-4D97-AF65-F5344CB8AC3E}">
        <p14:creationId xmlns:p14="http://schemas.microsoft.com/office/powerpoint/2010/main" val="288446779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phân phối</a:t>
            </a:r>
            <a:endParaRPr lang="en-US" altLang="en-US" sz="3600" b="1">
              <a:solidFill>
                <a:schemeClr val="accent1"/>
              </a:solidFill>
            </a:endParaRPr>
          </a:p>
        </p:txBody>
      </p:sp>
      <p:sp>
        <p:nvSpPr>
          <p:cNvPr id="6" name="Text Box 12"/>
          <p:cNvSpPr txBox="1">
            <a:spLocks noChangeArrowheads="1"/>
          </p:cNvSpPr>
          <p:nvPr/>
        </p:nvSpPr>
        <p:spPr bwMode="auto">
          <a:xfrm>
            <a:off x="1905000" y="3048000"/>
            <a:ext cx="146523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Phân phối </a:t>
            </a:r>
            <a:r>
              <a:rPr lang="en-US" altLang="en-US" sz="3600">
                <a:solidFill>
                  <a:schemeClr val="accent1"/>
                </a:solidFill>
                <a:latin typeface="Verdana" panose="020B0604030504040204" pitchFamily="34" charset="0"/>
              </a:rPr>
              <a:t>đầu vào: phân phối </a:t>
            </a:r>
            <a:r>
              <a:rPr lang="vi-VN" altLang="en-US" sz="3600">
                <a:solidFill>
                  <a:schemeClr val="accent1"/>
                </a:solidFill>
                <a:latin typeface="Verdana" panose="020B0604030504040204" pitchFamily="34" charset="0"/>
              </a:rPr>
              <a:t>công bằng các yếu tố sản xuất, tiếp cận và sử dụng các cơ hội và điều kiện phát triển của mọi chủ thể kinh tế </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Phân phối kết quả làm ra (đầu ra) chủ yếu theo kết quả lao động, hiệu quả kinh tế, theo mức đóng góp vốn cùng các nguồn lực khác và thông qua hệ thống an sinh xã hội, phúc lợi xã hội.</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Phân phối theo lao động và hiệu quả kinh tế, phân phối theo phúc lợi là những hình thức phân phối phản ánh định hướng xã hội chủ nghĩa của nền kinh tế thị trường.</a:t>
            </a:r>
            <a:endParaRPr lang="en-US" altLang="en-US" sz="3600">
              <a:solidFill>
                <a:schemeClr val="accent1"/>
              </a:solidFill>
              <a:latin typeface="Verdana" panose="020B0604030504040204" pitchFamily="34" charset="0"/>
            </a:endParaRPr>
          </a:p>
        </p:txBody>
      </p:sp>
    </p:spTree>
    <p:extLst>
      <p:ext uri="{BB962C8B-B14F-4D97-AF65-F5344CB8AC3E}">
        <p14:creationId xmlns:p14="http://schemas.microsoft.com/office/powerpoint/2010/main" val="303339780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giữa gắn tăng trưởng kinh tế với công bằng xã hội</a:t>
            </a:r>
            <a:endParaRPr lang="en-US" altLang="en-US" sz="3600" b="1">
              <a:solidFill>
                <a:schemeClr val="accent1"/>
              </a:solidFill>
            </a:endParaRPr>
          </a:p>
        </p:txBody>
      </p:sp>
      <p:sp>
        <p:nvSpPr>
          <p:cNvPr id="6" name="Text Box 12"/>
          <p:cNvSpPr txBox="1">
            <a:spLocks noChangeArrowheads="1"/>
          </p:cNvSpPr>
          <p:nvPr/>
        </p:nvSpPr>
        <p:spPr bwMode="auto">
          <a:xfrm>
            <a:off x="1905000" y="3484900"/>
            <a:ext cx="146523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600">
                <a:solidFill>
                  <a:schemeClr val="accent1"/>
                </a:solidFill>
                <a:latin typeface="Verdana" panose="020B0604030504040204" pitchFamily="34" charset="0"/>
              </a:rPr>
              <a:t>Gắn tăng trưởng kinh tế với công bằng xã hội; phát triển kinh tế đi đôi với phát triển văn hóa - xã hội; thực hiện tiến bộ và công bằng xã hội ngay trong từng chính sách, chiến lược, quy hoạch, kế hoạch và từng giai đoạn phát triển</a:t>
            </a:r>
            <a:r>
              <a:rPr lang="en-US" altLang="en-US" sz="3600">
                <a:solidFill>
                  <a:schemeClr val="accent1"/>
                </a:solidFill>
                <a:latin typeface="Verdana" panose="020B0604030504040204" pitchFamily="34" charset="0"/>
              </a:rPr>
              <a:t>.</a:t>
            </a:r>
          </a:p>
          <a:p>
            <a:pPr algn="just">
              <a:lnSpc>
                <a:spcPct val="150000"/>
              </a:lnSpc>
              <a:spcBef>
                <a:spcPct val="0"/>
              </a:spcBef>
              <a:buClrTx/>
              <a:buFont typeface="Wingdings" panose="05000000000000000000" pitchFamily="2" charset="2"/>
              <a:buChar char="§"/>
            </a:pPr>
            <a:r>
              <a:rPr lang="en-US" altLang="en-US" sz="3600">
                <a:solidFill>
                  <a:schemeClr val="accent1"/>
                </a:solidFill>
                <a:latin typeface="Verdana" panose="020B0604030504040204" pitchFamily="34" charset="0"/>
              </a:rPr>
              <a:t>Các nước tư bản </a:t>
            </a:r>
            <a:r>
              <a:rPr lang="vi-VN" altLang="en-US" sz="3600">
                <a:solidFill>
                  <a:schemeClr val="accent1"/>
                </a:solidFill>
                <a:latin typeface="Verdana" panose="020B0604030504040204" pitchFamily="34" charset="0"/>
              </a:rPr>
              <a:t>giải quyết vấn đề xã hội chỉ trong khuôn khổ tính chất tư bản chủ nghĩa, </a:t>
            </a:r>
            <a:r>
              <a:rPr lang="en-US" altLang="en-US" sz="3600">
                <a:solidFill>
                  <a:schemeClr val="accent1"/>
                </a:solidFill>
                <a:latin typeface="Verdana" panose="020B0604030504040204" pitchFamily="34" charset="0"/>
              </a:rPr>
              <a:t>nhằm </a:t>
            </a:r>
            <a:r>
              <a:rPr lang="vi-VN" altLang="en-US" sz="3600">
                <a:solidFill>
                  <a:schemeClr val="accent1"/>
                </a:solidFill>
                <a:latin typeface="Verdana" panose="020B0604030504040204" pitchFamily="34" charset="0"/>
              </a:rPr>
              <a:t>duy trì sự phát triển của chế độ tư bản chủ nghĩa.</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en-US" altLang="en-US" sz="3600">
                <a:solidFill>
                  <a:schemeClr val="accent1"/>
                </a:solidFill>
                <a:latin typeface="Verdana" panose="020B0604030504040204" pitchFamily="34" charset="0"/>
              </a:rPr>
              <a:t>Trong nền KTTT định hướng XHCN, g</a:t>
            </a:r>
            <a:r>
              <a:rPr lang="vi-VN" altLang="en-US" sz="3600">
                <a:solidFill>
                  <a:schemeClr val="accent1"/>
                </a:solidFill>
                <a:latin typeface="Verdana" panose="020B0604030504040204" pitchFamily="34" charset="0"/>
              </a:rPr>
              <a:t>iải quyết công bằng xã hội không chỉ là phương tiện để duy trì sự tăng trưởng ổn định, bền vững mà còn là mục tiêu phải hiện thực hóa</a:t>
            </a:r>
            <a:r>
              <a:rPr lang="en-US" altLang="en-US" sz="3600">
                <a:solidFill>
                  <a:schemeClr val="accent1"/>
                </a:solidFill>
                <a:latin typeface="Verdana" panose="020B0604030504040204" pitchFamily="34" charset="0"/>
              </a:rPr>
              <a:t>.</a:t>
            </a:r>
          </a:p>
        </p:txBody>
      </p:sp>
    </p:spTree>
    <p:extLst>
      <p:ext uri="{BB962C8B-B14F-4D97-AF65-F5344CB8AC3E}">
        <p14:creationId xmlns:p14="http://schemas.microsoft.com/office/powerpoint/2010/main" val="332033013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quan hệ giữa gắn tăng trưởng kinh tế với công bằng xã hội</a:t>
            </a:r>
            <a:endParaRPr lang="en-US" altLang="en-US" sz="3600" b="1">
              <a:solidFill>
                <a:schemeClr val="accent1"/>
              </a:solidFill>
            </a:endParaRPr>
          </a:p>
        </p:txBody>
      </p:sp>
      <p:sp>
        <p:nvSpPr>
          <p:cNvPr id="6" name="Text Box 12"/>
          <p:cNvSpPr txBox="1">
            <a:spLocks noChangeArrowheads="1"/>
          </p:cNvSpPr>
          <p:nvPr/>
        </p:nvSpPr>
        <p:spPr bwMode="auto">
          <a:xfrm>
            <a:off x="1905000" y="3615690"/>
            <a:ext cx="14652376" cy="827784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Thực hiện tiến bộ và công bằng xã hội không phải là cào bằng hay kiểu bình quân, </a:t>
            </a:r>
            <a:r>
              <a:rPr lang="en-US" altLang="en-US" sz="4000">
                <a:solidFill>
                  <a:schemeClr val="accent1"/>
                </a:solidFill>
                <a:latin typeface="Verdana" panose="020B0604030504040204" pitchFamily="34" charset="0"/>
              </a:rPr>
              <a:t>c</a:t>
            </a:r>
            <a:r>
              <a:rPr lang="vi-VN" altLang="en-US" sz="4000">
                <a:solidFill>
                  <a:schemeClr val="accent1"/>
                </a:solidFill>
                <a:latin typeface="Verdana" panose="020B0604030504040204" pitchFamily="34" charset="0"/>
              </a:rPr>
              <a:t>ũng không dồn mọi nguồn lực cho phát triển xã hội vượt quá khả năng của nền kinh tế. </a:t>
            </a:r>
            <a:endParaRPr lang="en-US"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Không chỉ dựa vào chính sách điều tiết thu nhập, an sinh xã hội và phúc lợi xã hội mà còn phải tạo ra những điều kiện, tiền đề cần thiết để bảo đảm cho mọi người dân đều có cơ hội như nhau trong việc tiếp cận các dịch vụ xã hội cơ bản</a:t>
            </a:r>
            <a:endParaRPr lang="en-US" altLang="en-US" sz="4000">
              <a:solidFill>
                <a:schemeClr val="accent1"/>
              </a:solidFill>
              <a:latin typeface="Verdana" panose="020B0604030504040204" pitchFamily="34" charset="0"/>
            </a:endParaRPr>
          </a:p>
        </p:txBody>
      </p:sp>
    </p:spTree>
    <p:extLst>
      <p:ext uri="{BB962C8B-B14F-4D97-AF65-F5344CB8AC3E}">
        <p14:creationId xmlns:p14="http://schemas.microsoft.com/office/powerpoint/2010/main" val="389576971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Đặc trưng về nền kinh tế mở</a:t>
            </a:r>
            <a:endParaRPr lang="en-US" altLang="en-US" sz="3600" b="1">
              <a:solidFill>
                <a:schemeClr val="accent1"/>
              </a:solidFill>
            </a:endParaRPr>
          </a:p>
        </p:txBody>
      </p:sp>
      <p:sp>
        <p:nvSpPr>
          <p:cNvPr id="6" name="Text Box 12"/>
          <p:cNvSpPr txBox="1">
            <a:spLocks noChangeArrowheads="1"/>
          </p:cNvSpPr>
          <p:nvPr/>
        </p:nvSpPr>
        <p:spPr bwMode="auto">
          <a:xfrm>
            <a:off x="8534400" y="3615690"/>
            <a:ext cx="80229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Nền KTTT định hướng XHCN là 1 nền kinh tế mở, hội nhập. Đó là 1 xu thế tất yếu khách quan</a:t>
            </a: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Phải chủ động hội nhập, chuẩn bị tốt, có bước đi thích hợp nhằm phát huy nội lực, tranh thủ ngoại lực thực hiện thành công CNH HĐH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38600"/>
            <a:ext cx="6629400" cy="7620000"/>
          </a:xfrm>
          <a:prstGeom prst="rect">
            <a:avLst/>
          </a:prstGeom>
        </p:spPr>
      </p:pic>
    </p:spTree>
    <p:extLst>
      <p:ext uri="{BB962C8B-B14F-4D97-AF65-F5344CB8AC3E}">
        <p14:creationId xmlns:p14="http://schemas.microsoft.com/office/powerpoint/2010/main" val="359417485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fontScale="90000"/>
          </a:bodyPr>
          <a:lstStyle/>
          <a:p>
            <a:br>
              <a:rPr lang="vi-VN" altLang="en-US" sz="6400" b="1">
                <a:solidFill>
                  <a:schemeClr val="accent1"/>
                </a:solidFill>
              </a:rPr>
            </a:br>
            <a:r>
              <a:rPr lang="vi-VN" altLang="en-US" sz="6400" b="1">
                <a:solidFill>
                  <a:schemeClr val="accent1"/>
                </a:solidFill>
              </a:rPr>
              <a:t>QUÁ TRÌNH CHUYỂN ĐỔI SANG KTTT </a:t>
            </a:r>
            <a:br>
              <a:rPr lang="vi-VN" altLang="en-US" sz="6400" b="1">
                <a:solidFill>
                  <a:schemeClr val="accent1"/>
                </a:solidFill>
              </a:rPr>
            </a:br>
            <a:r>
              <a:rPr lang="vi-VN" altLang="en-US" sz="6400" b="1">
                <a:solidFill>
                  <a:schemeClr val="accent1"/>
                </a:solidFill>
              </a:rPr>
              <a:t>ĐỊNH HƯỚNG XHCN Ở VN</a:t>
            </a:r>
            <a:br>
              <a:rPr lang="vi-VN" altLang="en-US" sz="6400" b="1">
                <a:solidFill>
                  <a:schemeClr val="accent1"/>
                </a:solidFill>
              </a:rPr>
            </a:br>
            <a:endParaRPr lang="en-US" altLang="en-US" sz="3600" b="1">
              <a:solidFill>
                <a:schemeClr val="accent1"/>
              </a:solidFill>
            </a:endParaRPr>
          </a:p>
        </p:txBody>
      </p:sp>
      <p:sp>
        <p:nvSpPr>
          <p:cNvPr id="6" name="Text Box 12"/>
          <p:cNvSpPr txBox="1">
            <a:spLocks noChangeArrowheads="1"/>
          </p:cNvSpPr>
          <p:nvPr/>
        </p:nvSpPr>
        <p:spPr bwMode="auto">
          <a:xfrm>
            <a:off x="1905000" y="3389860"/>
            <a:ext cx="14652376" cy="8817799"/>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5400">
                <a:solidFill>
                  <a:schemeClr val="accent1"/>
                </a:solidFill>
                <a:latin typeface="Verdana" panose="020B0604030504040204" pitchFamily="34" charset="0"/>
              </a:rPr>
              <a:t>Bao trùm mọi mặt đời sống kinh tế-xã hội, quá trình chuyển đổi về kinh tế có </a:t>
            </a:r>
            <a:r>
              <a:rPr lang="vi-VN" altLang="en-US" sz="5400">
                <a:solidFill>
                  <a:schemeClr val="accent1"/>
                </a:solidFill>
                <a:latin typeface="Verdana" panose="020B0604030504040204" pitchFamily="34" charset="0"/>
                <a:hlinkClick r:id="rId2" action="ppaction://hlinksldjump"/>
              </a:rPr>
              <a:t>2 nội dung chủ yếu</a:t>
            </a:r>
            <a:endParaRPr lang="vi-VN" altLang="en-US" sz="54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5400">
                <a:solidFill>
                  <a:schemeClr val="accent1"/>
                </a:solidFill>
                <a:latin typeface="Verdana" panose="020B0604030504040204" pitchFamily="34" charset="0"/>
                <a:hlinkClick r:id="rId3" action="ppaction://hlinksldjump"/>
              </a:rPr>
              <a:t>Phương thức được áp dụng trong quá trình chuyển đổi </a:t>
            </a:r>
            <a:endParaRPr lang="vi-VN" altLang="en-US" sz="54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5400">
                <a:solidFill>
                  <a:schemeClr val="accent1"/>
                </a:solidFill>
                <a:latin typeface="Verdana" panose="020B0604030504040204" pitchFamily="34" charset="0"/>
                <a:hlinkClick r:id="rId4" action="ppaction://hlinksldjump"/>
              </a:rPr>
              <a:t>Là 1 quá trình lâu dài, trải qua nhiều bước, nhiều giai đoạn</a:t>
            </a:r>
            <a:endParaRPr lang="vi-VN" altLang="en-US" sz="5400">
              <a:solidFill>
                <a:schemeClr val="accent1"/>
              </a:solidFill>
              <a:latin typeface="Verdana" panose="020B0604030504040204" pitchFamily="34" charset="0"/>
            </a:endParaRPr>
          </a:p>
        </p:txBody>
      </p:sp>
      <p:sp>
        <p:nvSpPr>
          <p:cNvPr id="4" name="TextBox 3">
            <a:hlinkClick r:id="rId5"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6" action="ppaction://hlinksldjump"/>
              </a:rPr>
              <a:t></a:t>
            </a:r>
            <a:endParaRPr lang="en-US" sz="6600"/>
          </a:p>
        </p:txBody>
      </p:sp>
    </p:spTree>
    <p:extLst>
      <p:ext uri="{BB962C8B-B14F-4D97-AF65-F5344CB8AC3E}">
        <p14:creationId xmlns:p14="http://schemas.microsoft.com/office/powerpoint/2010/main" val="17208359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400" b="1">
                <a:solidFill>
                  <a:schemeClr val="accent1"/>
                </a:solidFill>
              </a:rPr>
              <a:t>2 nội dung Đổi mới</a:t>
            </a:r>
            <a:endParaRPr lang="en-US" altLang="en-US" sz="3600" b="1">
              <a:solidFill>
                <a:schemeClr val="accent1"/>
              </a:solidFill>
            </a:endParaRPr>
          </a:p>
        </p:txBody>
      </p:sp>
      <p:sp>
        <p:nvSpPr>
          <p:cNvPr id="6" name="Text Box 12"/>
          <p:cNvSpPr txBox="1">
            <a:spLocks noChangeArrowheads="1"/>
          </p:cNvSpPr>
          <p:nvPr/>
        </p:nvSpPr>
        <p:spPr bwMode="auto">
          <a:xfrm>
            <a:off x="1905000" y="3237460"/>
            <a:ext cx="14652376" cy="864974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5400" b="1">
                <a:solidFill>
                  <a:schemeClr val="accent1"/>
                </a:solidFill>
                <a:latin typeface="Verdana" panose="020B0604030504040204" pitchFamily="34" charset="0"/>
              </a:rPr>
              <a:t>Đổi mới tư duy kinh tế: </a:t>
            </a:r>
          </a:p>
          <a:p>
            <a:pPr marL="0" indent="0" algn="just">
              <a:lnSpc>
                <a:spcPct val="150000"/>
              </a:lnSpc>
              <a:spcBef>
                <a:spcPct val="0"/>
              </a:spcBef>
              <a:buClrTx/>
              <a:buNone/>
            </a:pPr>
            <a:r>
              <a:rPr lang="vi-VN" altLang="en-US" sz="5400">
                <a:solidFill>
                  <a:schemeClr val="accent1"/>
                </a:solidFill>
                <a:latin typeface="Verdana" panose="020B0604030504040204" pitchFamily="34" charset="0"/>
              </a:rPr>
              <a:t>	từ tư duy KT phi thị trường </a:t>
            </a:r>
          </a:p>
          <a:p>
            <a:pPr marL="0" indent="0" algn="just">
              <a:lnSpc>
                <a:spcPct val="150000"/>
              </a:lnSpc>
              <a:spcBef>
                <a:spcPct val="0"/>
              </a:spcBef>
              <a:buClrTx/>
              <a:buNone/>
            </a:pPr>
            <a:r>
              <a:rPr lang="vi-VN" altLang="en-US" sz="5400">
                <a:solidFill>
                  <a:schemeClr val="accent1"/>
                </a:solidFill>
                <a:latin typeface="Verdana" panose="020B0604030504040204" pitchFamily="34" charset="0"/>
              </a:rPr>
              <a:t>	→ tư duy KTTT định hướng XHCN</a:t>
            </a:r>
          </a:p>
          <a:p>
            <a:pPr marL="0" indent="0" algn="just">
              <a:lnSpc>
                <a:spcPct val="150000"/>
              </a:lnSpc>
              <a:spcBef>
                <a:spcPct val="0"/>
              </a:spcBef>
              <a:buClrTx/>
              <a:buNone/>
            </a:pPr>
            <a:r>
              <a:rPr lang="vi-VN" altLang="en-US" sz="5400" b="1">
                <a:solidFill>
                  <a:schemeClr val="accent1"/>
                </a:solidFill>
                <a:latin typeface="Verdana" panose="020B0604030504040204" pitchFamily="34" charset="0"/>
              </a:rPr>
              <a:t>Đổi mới cơ chế KT: </a:t>
            </a:r>
          </a:p>
          <a:p>
            <a:pPr marL="0" indent="0" algn="just">
              <a:lnSpc>
                <a:spcPct val="150000"/>
              </a:lnSpc>
              <a:spcBef>
                <a:spcPct val="0"/>
              </a:spcBef>
              <a:buClrTx/>
              <a:buNone/>
            </a:pPr>
            <a:r>
              <a:rPr lang="vi-VN" altLang="en-US" sz="5400">
                <a:solidFill>
                  <a:schemeClr val="accent1"/>
                </a:solidFill>
                <a:latin typeface="Verdana" panose="020B0604030504040204" pitchFamily="34" charset="0"/>
              </a:rPr>
              <a:t>	từ cơ chế KHH tập trung quan liêu bao cấp</a:t>
            </a:r>
          </a:p>
          <a:p>
            <a:pPr marL="0" indent="0" algn="just">
              <a:lnSpc>
                <a:spcPct val="150000"/>
              </a:lnSpc>
              <a:spcBef>
                <a:spcPct val="0"/>
              </a:spcBef>
              <a:buClrTx/>
              <a:buNone/>
            </a:pPr>
            <a:r>
              <a:rPr lang="vi-VN" altLang="en-US" sz="5400">
                <a:solidFill>
                  <a:schemeClr val="accent1"/>
                </a:solidFill>
                <a:latin typeface="Verdana" panose="020B0604030504040204" pitchFamily="34" charset="0"/>
              </a:rPr>
              <a:t>	→ cơ chế thị trường với 3 nội dung:</a:t>
            </a:r>
          </a:p>
        </p:txBody>
      </p:sp>
    </p:spTree>
    <p:extLst>
      <p:ext uri="{BB962C8B-B14F-4D97-AF65-F5344CB8AC3E}">
        <p14:creationId xmlns:p14="http://schemas.microsoft.com/office/powerpoint/2010/main" val="322797708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r>
              <a:rPr lang="en-US" altLang="en-US" sz="5400" b="1">
                <a:solidFill>
                  <a:schemeClr val="accent1"/>
                </a:solidFill>
              </a:rPr>
              <a:t>Sự phát triển nhận thức về nền KTTT </a:t>
            </a:r>
            <a:br>
              <a:rPr lang="en-US" altLang="en-US" sz="5400" b="1">
                <a:solidFill>
                  <a:schemeClr val="accent1"/>
                </a:solidFill>
              </a:rPr>
            </a:br>
            <a:r>
              <a:rPr lang="en-US" altLang="en-US" sz="5400" b="1">
                <a:solidFill>
                  <a:schemeClr val="accent1"/>
                </a:solidFill>
              </a:rPr>
              <a:t>định hướng XHCN</a:t>
            </a:r>
          </a:p>
        </p:txBody>
      </p:sp>
      <p:sp>
        <p:nvSpPr>
          <p:cNvPr id="4" name="Rectangle 3"/>
          <p:cNvSpPr txBox="1">
            <a:spLocks noChangeArrowheads="1"/>
          </p:cNvSpPr>
          <p:nvPr/>
        </p:nvSpPr>
        <p:spPr>
          <a:xfrm>
            <a:off x="1752600" y="3200400"/>
            <a:ext cx="15163800" cy="4897437"/>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algn="just">
              <a:spcBef>
                <a:spcPct val="50000"/>
              </a:spcBef>
            </a:pPr>
            <a:r>
              <a:rPr lang="en-US" altLang="en-US" sz="6000" b="1" i="1">
                <a:solidFill>
                  <a:schemeClr val="accent1"/>
                </a:solidFill>
              </a:rPr>
              <a:t>Trước Đổi mới, ở VN có quan niệm:</a:t>
            </a:r>
          </a:p>
          <a:p>
            <a:pPr algn="just">
              <a:spcBef>
                <a:spcPct val="50000"/>
              </a:spcBef>
              <a:buFont typeface="Wingdings" panose="05000000000000000000" pitchFamily="2" charset="2"/>
              <a:buNone/>
            </a:pPr>
            <a:r>
              <a:rPr lang="en-US" altLang="en-US" sz="6000">
                <a:solidFill>
                  <a:schemeClr val="accent1"/>
                </a:solidFill>
              </a:rPr>
              <a:t>	- Dưới CNXH </a:t>
            </a:r>
            <a:r>
              <a:rPr lang="en-US" altLang="en-US" sz="6000" i="1">
                <a:solidFill>
                  <a:srgbClr val="FF0000"/>
                </a:solidFill>
              </a:rPr>
              <a:t>hãy còn</a:t>
            </a:r>
            <a:r>
              <a:rPr lang="en-US" altLang="en-US" sz="6000">
                <a:solidFill>
                  <a:srgbClr val="FF0000"/>
                </a:solidFill>
              </a:rPr>
              <a:t> </a:t>
            </a:r>
            <a:r>
              <a:rPr lang="en-US" altLang="en-US" sz="6000">
                <a:solidFill>
                  <a:schemeClr val="accent1"/>
                </a:solidFill>
              </a:rPr>
              <a:t>sản xuất hàng hóa</a:t>
            </a:r>
          </a:p>
          <a:p>
            <a:pPr algn="just">
              <a:spcBef>
                <a:spcPct val="50000"/>
              </a:spcBef>
              <a:buFont typeface="Wingdings" panose="05000000000000000000" pitchFamily="2" charset="2"/>
              <a:buNone/>
            </a:pPr>
            <a:r>
              <a:rPr lang="en-US" altLang="en-US" sz="6000">
                <a:solidFill>
                  <a:schemeClr val="accent1"/>
                </a:solidFill>
              </a:rPr>
              <a:t>	- Phạm vi hoạt động của quy luật giá trị bị thu hẹp</a:t>
            </a:r>
          </a:p>
          <a:p>
            <a:pPr algn="just">
              <a:spcBef>
                <a:spcPct val="50000"/>
              </a:spcBef>
              <a:buFont typeface="Wingdings" panose="05000000000000000000" pitchFamily="2" charset="2"/>
              <a:buNone/>
            </a:pPr>
            <a:r>
              <a:rPr lang="en-US" altLang="en-US" sz="6000">
                <a:solidFill>
                  <a:schemeClr val="accent1"/>
                </a:solidFill>
              </a:rPr>
              <a:t>	- Những phạm trù kinh tế có liên quan (như giá cả, tiền lương…) đã bị tước đoạt mất nội dung KTCT của nó</a:t>
            </a:r>
          </a:p>
          <a:p>
            <a:pPr algn="just">
              <a:spcBef>
                <a:spcPct val="50000"/>
              </a:spcBef>
            </a:pPr>
            <a:endParaRPr lang="en-US" altLang="en-US" sz="6000">
              <a:solidFill>
                <a:schemeClr val="accent1"/>
              </a:solidFill>
            </a:endParaRPr>
          </a:p>
        </p:txBody>
      </p:sp>
    </p:spTree>
    <p:extLst>
      <p:ext uri="{BB962C8B-B14F-4D97-AF65-F5344CB8AC3E}">
        <p14:creationId xmlns:p14="http://schemas.microsoft.com/office/powerpoint/2010/main" val="258897511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iterate type="lt">
                                    <p:tmPct val="5000"/>
                                  </p:iterate>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25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250" fill="hold"/>
                                        <p:tgtEl>
                                          <p:spTgt spid="4">
                                            <p:txEl>
                                              <p:pRg st="1" end="1"/>
                                            </p:txEl>
                                          </p:spTgt>
                                        </p:tgtEl>
                                        <p:attrNameLst>
                                          <p:attrName>ppt_h</p:attrName>
                                        </p:attrNameLst>
                                      </p:cBhvr>
                                      <p:tavLst>
                                        <p:tav tm="0">
                                          <p:val>
                                            <p:fltVal val="0"/>
                                          </p:val>
                                        </p:tav>
                                        <p:tav tm="100000">
                                          <p:val>
                                            <p:strVal val="#ppt_h"/>
                                          </p:val>
                                        </p:tav>
                                      </p:tavLst>
                                    </p:anim>
                                    <p:anim calcmode="lin" valueType="num">
                                      <p:cBhvr>
                                        <p:cTn id="16" dur="25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7" dur="25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iterate type="lt">
                                    <p:tmPct val="5000"/>
                                  </p:iterate>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p:cTn id="22" dur="250" fill="hold"/>
                                        <p:tgtEl>
                                          <p:spTgt spid="4">
                                            <p:txEl>
                                              <p:pRg st="2" end="2"/>
                                            </p:txEl>
                                          </p:spTgt>
                                        </p:tgtEl>
                                        <p:attrNameLst>
                                          <p:attrName>ppt_w</p:attrName>
                                        </p:attrNameLst>
                                      </p:cBhvr>
                                      <p:tavLst>
                                        <p:tav tm="0">
                                          <p:val>
                                            <p:fltVal val="0"/>
                                          </p:val>
                                        </p:tav>
                                        <p:tav tm="100000">
                                          <p:val>
                                            <p:strVal val="#ppt_w"/>
                                          </p:val>
                                        </p:tav>
                                      </p:tavLst>
                                    </p:anim>
                                    <p:anim calcmode="lin" valueType="num">
                                      <p:cBhvr>
                                        <p:cTn id="23" dur="250" fill="hold"/>
                                        <p:tgtEl>
                                          <p:spTgt spid="4">
                                            <p:txEl>
                                              <p:pRg st="2" end="2"/>
                                            </p:txEl>
                                          </p:spTgt>
                                        </p:tgtEl>
                                        <p:attrNameLst>
                                          <p:attrName>ppt_h</p:attrName>
                                        </p:attrNameLst>
                                      </p:cBhvr>
                                      <p:tavLst>
                                        <p:tav tm="0">
                                          <p:val>
                                            <p:fltVal val="0"/>
                                          </p:val>
                                        </p:tav>
                                        <p:tav tm="100000">
                                          <p:val>
                                            <p:strVal val="#ppt_h"/>
                                          </p:val>
                                        </p:tav>
                                      </p:tavLst>
                                    </p:anim>
                                    <p:anim calcmode="lin" valueType="num">
                                      <p:cBhvr>
                                        <p:cTn id="24" dur="25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5" dur="25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iterate type="lt">
                                    <p:tmPct val="5000"/>
                                  </p:iterate>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p:cTn id="30" dur="250" fill="hold"/>
                                        <p:tgtEl>
                                          <p:spTgt spid="4">
                                            <p:txEl>
                                              <p:pRg st="3" end="3"/>
                                            </p:txEl>
                                          </p:spTgt>
                                        </p:tgtEl>
                                        <p:attrNameLst>
                                          <p:attrName>ppt_w</p:attrName>
                                        </p:attrNameLst>
                                      </p:cBhvr>
                                      <p:tavLst>
                                        <p:tav tm="0">
                                          <p:val>
                                            <p:fltVal val="0"/>
                                          </p:val>
                                        </p:tav>
                                        <p:tav tm="100000">
                                          <p:val>
                                            <p:strVal val="#ppt_w"/>
                                          </p:val>
                                        </p:tav>
                                      </p:tavLst>
                                    </p:anim>
                                    <p:anim calcmode="lin" valueType="num">
                                      <p:cBhvr>
                                        <p:cTn id="31" dur="250" fill="hold"/>
                                        <p:tgtEl>
                                          <p:spTgt spid="4">
                                            <p:txEl>
                                              <p:pRg st="3" end="3"/>
                                            </p:txEl>
                                          </p:spTgt>
                                        </p:tgtEl>
                                        <p:attrNameLst>
                                          <p:attrName>ppt_h</p:attrName>
                                        </p:attrNameLst>
                                      </p:cBhvr>
                                      <p:tavLst>
                                        <p:tav tm="0">
                                          <p:val>
                                            <p:fltVal val="0"/>
                                          </p:val>
                                        </p:tav>
                                        <p:tav tm="100000">
                                          <p:val>
                                            <p:strVal val="#ppt_h"/>
                                          </p:val>
                                        </p:tav>
                                      </p:tavLst>
                                    </p:anim>
                                    <p:anim calcmode="lin" valueType="num">
                                      <p:cBhvr>
                                        <p:cTn id="32" dur="25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3"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400" b="1">
                <a:solidFill>
                  <a:schemeClr val="accent1"/>
                </a:solidFill>
              </a:rPr>
              <a:t>3 nội dung thiết lập cơ chế thị trường</a:t>
            </a:r>
            <a:endParaRPr lang="en-US" altLang="en-US" sz="3600" b="1">
              <a:solidFill>
                <a:schemeClr val="accent1"/>
              </a:solidFill>
            </a:endParaRPr>
          </a:p>
        </p:txBody>
      </p:sp>
      <p:sp>
        <p:nvSpPr>
          <p:cNvPr id="6" name="Text Box 12"/>
          <p:cNvSpPr txBox="1">
            <a:spLocks noChangeArrowheads="1"/>
          </p:cNvSpPr>
          <p:nvPr/>
        </p:nvSpPr>
        <p:spPr bwMode="auto">
          <a:xfrm>
            <a:off x="1905000" y="3237460"/>
            <a:ext cx="14652376" cy="895629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Tự do hóa thương mại bao gồm: tự do hóa giá cả, tự do hóa hoạt động thương mại trong nước và kinh tế đối ngoại</a:t>
            </a: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Cải cách thể chế mà then chốt là đổi mới chính sách tài chính-tiền tệ</a:t>
            </a:r>
          </a:p>
          <a:p>
            <a:pPr algn="just">
              <a:lnSpc>
                <a:spcPct val="150000"/>
              </a:lnSpc>
              <a:spcBef>
                <a:spcPct val="0"/>
              </a:spcBef>
              <a:buClrTx/>
              <a:buFont typeface="Wingdings" panose="05000000000000000000" pitchFamily="2" charset="2"/>
              <a:buChar char="§"/>
            </a:pPr>
            <a:r>
              <a:rPr lang="vi-VN" altLang="en-US" sz="4800">
                <a:solidFill>
                  <a:schemeClr val="accent1"/>
                </a:solidFill>
                <a:latin typeface="Verdana" panose="020B0604030504040204" pitchFamily="34" charset="0"/>
              </a:rPr>
              <a:t>Cải cách hệ thống DNNN, đổi mới cơ chế kinh doanh vi mô tạo lập những chủ thể SXKD hàng hóa</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2" action="ppaction://hlinksldjump"/>
              </a:rPr>
              <a:t></a:t>
            </a:r>
            <a:endParaRPr lang="en-US" sz="6600"/>
          </a:p>
        </p:txBody>
      </p:sp>
    </p:spTree>
    <p:extLst>
      <p:ext uri="{BB962C8B-B14F-4D97-AF65-F5344CB8AC3E}">
        <p14:creationId xmlns:p14="http://schemas.microsoft.com/office/powerpoint/2010/main" val="243415170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400" b="1">
                <a:solidFill>
                  <a:schemeClr val="accent1"/>
                </a:solidFill>
              </a:rPr>
              <a:t>Phương thức chuyển đổi</a:t>
            </a:r>
            <a:endParaRPr lang="en-US" altLang="en-US" sz="3600" b="1">
              <a:solidFill>
                <a:schemeClr val="accent1"/>
              </a:solidFill>
            </a:endParaRPr>
          </a:p>
        </p:txBody>
      </p:sp>
      <p:sp>
        <p:nvSpPr>
          <p:cNvPr id="6" name="Text Box 12"/>
          <p:cNvSpPr txBox="1">
            <a:spLocks noChangeArrowheads="1"/>
          </p:cNvSpPr>
          <p:nvPr/>
        </p:nvSpPr>
        <p:spPr bwMode="auto">
          <a:xfrm>
            <a:off x="8534400" y="3237460"/>
            <a:ext cx="8022976" cy="895629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800">
                <a:solidFill>
                  <a:schemeClr val="accent1"/>
                </a:solidFill>
                <a:latin typeface="Verdana" panose="020B0604030504040204" pitchFamily="34" charset="0"/>
              </a:rPr>
              <a:t>Phương thức tiến hành từng bước song không hoàn toàn loại trừ liệu pháp sốc đối với nhiệm vụ cần &amp; có thể làm kiên quyết trong thời gian ngắn như: cải cách giá cả, mở cửa cho đầu tư</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581400"/>
            <a:ext cx="5985383" cy="8229600"/>
          </a:xfrm>
          <a:prstGeom prst="rect">
            <a:avLst/>
          </a:prstGeom>
        </p:spPr>
      </p:pic>
      <p:sp>
        <p:nvSpPr>
          <p:cNvPr id="5" name="TextBox 4">
            <a:hlinkClick r:id="rId3"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60084876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400" b="1">
                <a:solidFill>
                  <a:schemeClr val="accent1"/>
                </a:solidFill>
              </a:rPr>
              <a:t>2 giai đoạn tiến hành</a:t>
            </a:r>
            <a:endParaRPr lang="en-US" altLang="en-US" sz="3600" b="1">
              <a:solidFill>
                <a:schemeClr val="accent1"/>
              </a:solidFill>
            </a:endParaRPr>
          </a:p>
        </p:txBody>
      </p:sp>
      <p:sp>
        <p:nvSpPr>
          <p:cNvPr id="6" name="Text Box 12"/>
          <p:cNvSpPr txBox="1">
            <a:spLocks noChangeArrowheads="1"/>
          </p:cNvSpPr>
          <p:nvPr/>
        </p:nvSpPr>
        <p:spPr bwMode="auto">
          <a:xfrm>
            <a:off x="2209800" y="2895600"/>
            <a:ext cx="14347576" cy="932563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000" b="1">
                <a:solidFill>
                  <a:schemeClr val="accent1"/>
                </a:solidFill>
                <a:latin typeface="Verdana" panose="020B0604030504040204" pitchFamily="34" charset="0"/>
              </a:rPr>
              <a:t>Giai đoạn 1: </a:t>
            </a:r>
            <a:r>
              <a:rPr lang="vi-VN" altLang="en-US" sz="4000">
                <a:solidFill>
                  <a:schemeClr val="accent1"/>
                </a:solidFill>
                <a:latin typeface="Verdana" panose="020B0604030504040204" pitchFamily="34" charset="0"/>
              </a:rPr>
              <a:t>đặt nền kinh tế vào quĩ đạo của cơ chế thị trường.</a:t>
            </a:r>
          </a:p>
          <a:p>
            <a:pPr marL="0" indent="0" algn="just">
              <a:lnSpc>
                <a:spcPct val="150000"/>
              </a:lnSpc>
              <a:spcBef>
                <a:spcPct val="0"/>
              </a:spcBef>
              <a:buClrTx/>
              <a:buNone/>
            </a:pPr>
            <a:r>
              <a:rPr lang="en-US" altLang="en-US" sz="4000">
                <a:solidFill>
                  <a:schemeClr val="accent1"/>
                </a:solidFill>
                <a:latin typeface="Verdana" panose="020B0604030504040204" pitchFamily="34" charset="0"/>
                <a:sym typeface="Wingdings" panose="05000000000000000000" pitchFamily="2" charset="2"/>
              </a:rPr>
              <a:t> </a:t>
            </a:r>
            <a:r>
              <a:rPr lang="vi-VN" altLang="en-US" sz="4000">
                <a:solidFill>
                  <a:schemeClr val="accent1"/>
                </a:solidFill>
                <a:latin typeface="Verdana" panose="020B0604030504040204" pitchFamily="34" charset="0"/>
              </a:rPr>
              <a:t>hoàn thành vào cuối năm 1989 được đánh dấu bằng Nghị quyết Hội nghị T.Ư lần thứ 6 của Đại hội khóa VI với nội dung khẳng định:</a:t>
            </a:r>
          </a:p>
          <a:p>
            <a:pPr marL="0" indent="0" algn="just">
              <a:lnSpc>
                <a:spcPct val="150000"/>
              </a:lnSpc>
              <a:spcBef>
                <a:spcPct val="0"/>
              </a:spcBef>
              <a:buClrTx/>
              <a:buNone/>
            </a:pPr>
            <a:r>
              <a:rPr lang="en-US" altLang="en-US" sz="4000">
                <a:solidFill>
                  <a:schemeClr val="accent1"/>
                </a:solidFill>
                <a:latin typeface="Verdana" panose="020B0604030504040204" pitchFamily="34" charset="0"/>
                <a:sym typeface="Wingdings" panose="05000000000000000000" pitchFamily="2" charset="2"/>
              </a:rPr>
              <a:t> </a:t>
            </a:r>
            <a:r>
              <a:rPr lang="vi-VN" altLang="en-US" sz="4000">
                <a:solidFill>
                  <a:schemeClr val="accent1"/>
                </a:solidFill>
                <a:latin typeface="Verdana" panose="020B0604030504040204" pitchFamily="34" charset="0"/>
              </a:rPr>
              <a:t>Nền kinh tế nước ta vận hành theo cơ chế T² có sự quản lý của N², cơ chế xử lý giá cả là giá cả T²</a:t>
            </a:r>
          </a:p>
          <a:p>
            <a:pPr marL="0" indent="0" algn="just">
              <a:lnSpc>
                <a:spcPct val="150000"/>
              </a:lnSpc>
              <a:spcBef>
                <a:spcPct val="0"/>
              </a:spcBef>
              <a:buClrTx/>
              <a:buNone/>
            </a:pPr>
            <a:r>
              <a:rPr lang="vi-VN" altLang="en-US" sz="4000" b="1">
                <a:solidFill>
                  <a:schemeClr val="accent1"/>
                </a:solidFill>
                <a:latin typeface="Verdana" panose="020B0604030504040204" pitchFamily="34" charset="0"/>
              </a:rPr>
              <a:t>Giai đoạn 2: </a:t>
            </a:r>
            <a:r>
              <a:rPr lang="vi-VN" altLang="en-US" sz="4000">
                <a:solidFill>
                  <a:schemeClr val="accent1"/>
                </a:solidFill>
                <a:latin typeface="Verdana" panose="020B0604030504040204" pitchFamily="34" charset="0"/>
              </a:rPr>
              <a:t>từ 1990, gđ vận hành cơ chế T² sao cho trôi chảy thuận lợi để đưa nền KT nước ta cất cánh về cơ bản trở thành 1 nước CN theo hướng hiện đại</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2" action="ppaction://hlinksldjump"/>
              </a:rPr>
              <a:t></a:t>
            </a:r>
            <a:endParaRPr lang="en-US" sz="6600"/>
          </a:p>
        </p:txBody>
      </p:sp>
    </p:spTree>
    <p:extLst>
      <p:ext uri="{BB962C8B-B14F-4D97-AF65-F5344CB8AC3E}">
        <p14:creationId xmlns:p14="http://schemas.microsoft.com/office/powerpoint/2010/main" val="262744790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14400" y="1066800"/>
            <a:ext cx="16459200" cy="2286000"/>
          </a:xfrm>
        </p:spPr>
        <p:txBody>
          <a:bodyPr/>
          <a:lstStyle/>
          <a:p>
            <a:pPr eaLnBrk="1" hangingPunct="1"/>
            <a:r>
              <a:rPr lang="en-US" altLang="en-US" b="1">
                <a:solidFill>
                  <a:schemeClr val="accent1"/>
                </a:solidFill>
              </a:rPr>
              <a:t>NỘI DUNG CHƯƠNG 5</a:t>
            </a:r>
          </a:p>
        </p:txBody>
      </p:sp>
      <p:sp>
        <p:nvSpPr>
          <p:cNvPr id="8" name="Freeform 7"/>
          <p:cNvSpPr/>
          <p:nvPr/>
        </p:nvSpPr>
        <p:spPr>
          <a:xfrm>
            <a:off x="2133600" y="3429000"/>
            <a:ext cx="14097000" cy="2548788"/>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40" tIns="247651" rIns="462280" bIns="247651" numCol="1" spcCol="1270" anchor="ctr" anchorCtr="0">
            <a:noAutofit/>
          </a:bodyPr>
          <a:lstStyle/>
          <a:p>
            <a:pPr lvl="0" defTabSz="2889250">
              <a:lnSpc>
                <a:spcPct val="90000"/>
              </a:lnSpc>
              <a:spcBef>
                <a:spcPct val="0"/>
              </a:spcBef>
              <a:spcAft>
                <a:spcPct val="35000"/>
              </a:spcAft>
            </a:pPr>
            <a:r>
              <a:rPr lang="en-US" sz="5400" b="1" kern="1200">
                <a:solidFill>
                  <a:schemeClr val="accent1"/>
                </a:solidFill>
              </a:rPr>
              <a:t>5.1. KINH TẾ THỊ TRƯỜNG ĐỊNH HƯỚNG XÃ HỘI CHỦ NGHĨA Ở VIỆT NAM</a:t>
            </a:r>
          </a:p>
        </p:txBody>
      </p:sp>
      <p:sp>
        <p:nvSpPr>
          <p:cNvPr id="9" name="Freeform 8"/>
          <p:cNvSpPr/>
          <p:nvPr/>
        </p:nvSpPr>
        <p:spPr>
          <a:xfrm>
            <a:off x="2133600" y="61632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5.2. HOÀN THIỆN THỂ CHẾ KTTT ĐỊNH HƯỚNG XHCN Ở VIỆT NAM</a:t>
            </a:r>
          </a:p>
        </p:txBody>
      </p:sp>
      <p:sp>
        <p:nvSpPr>
          <p:cNvPr id="10" name="Freeform 9"/>
          <p:cNvSpPr/>
          <p:nvPr/>
        </p:nvSpPr>
        <p:spPr>
          <a:xfrm>
            <a:off x="2133600" y="89826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5.3. CÁC QUAN HỆ LỢI ÍCH KINH TẾ Ở VIỆT NAM</a:t>
            </a:r>
          </a:p>
        </p:txBody>
      </p:sp>
    </p:spTree>
    <p:extLst>
      <p:ext uri="{BB962C8B-B14F-4D97-AF65-F5344CB8AC3E}">
        <p14:creationId xmlns:p14="http://schemas.microsoft.com/office/powerpoint/2010/main" val="307537797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chemeClr val="accent2"/>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Autofit/>
          </a:bodyPr>
          <a:lstStyle/>
          <a:p>
            <a:pPr defTabSz="2844800">
              <a:spcAft>
                <a:spcPct val="35000"/>
              </a:spcAft>
            </a:pPr>
            <a:r>
              <a:rPr lang="en-US" altLang="en-US" sz="4400" b="1">
                <a:solidFill>
                  <a:schemeClr val="accent1"/>
                </a:solidFill>
              </a:rPr>
              <a:t>5.2. HOÀN THIỆN THỂ CHẾ KINH TẾ THỊ TRƯỜNG ĐỊNH HƯỚNG XÃ HỘI CHỦ NGHĨA Ở VIỆT NAM</a:t>
            </a:r>
          </a:p>
        </p:txBody>
      </p:sp>
      <p:sp>
        <p:nvSpPr>
          <p:cNvPr id="7" name="AutoShape 6"/>
          <p:cNvSpPr>
            <a:spLocks noChangeArrowheads="1"/>
          </p:cNvSpPr>
          <p:nvPr/>
        </p:nvSpPr>
        <p:spPr bwMode="gray">
          <a:xfrm>
            <a:off x="6346824" y="7270749"/>
            <a:ext cx="80772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NỘI DUNG HOÀN THIỆN THỂ CHẾ</a:t>
            </a:r>
          </a:p>
        </p:txBody>
      </p:sp>
      <p:sp>
        <p:nvSpPr>
          <p:cNvPr id="8" name="AutoShape 7"/>
          <p:cNvSpPr>
            <a:spLocks noChangeArrowheads="1"/>
          </p:cNvSpPr>
          <p:nvPr/>
        </p:nvSpPr>
        <p:spPr bwMode="gray">
          <a:xfrm>
            <a:off x="6419851" y="5645149"/>
            <a:ext cx="8027455"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SỰ CẦN THIẾT PHẢI HOÀN THIỆN</a:t>
            </a:r>
          </a:p>
        </p:txBody>
      </p:sp>
      <p:sp>
        <p:nvSpPr>
          <p:cNvPr id="31" name="AutoShape 9"/>
          <p:cNvSpPr>
            <a:spLocks noChangeArrowheads="1"/>
          </p:cNvSpPr>
          <p:nvPr/>
        </p:nvSpPr>
        <p:spPr bwMode="gray">
          <a:xfrm>
            <a:off x="3222624" y="5549900"/>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5.2.1.</a:t>
            </a:r>
          </a:p>
        </p:txBody>
      </p:sp>
      <p:sp>
        <p:nvSpPr>
          <p:cNvPr id="32" name="AutoShape 10"/>
          <p:cNvSpPr>
            <a:spLocks noChangeArrowheads="1"/>
          </p:cNvSpPr>
          <p:nvPr/>
        </p:nvSpPr>
        <p:spPr bwMode="gray">
          <a:xfrm>
            <a:off x="3200400" y="7156450"/>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5.2.2.</a:t>
            </a:r>
          </a:p>
        </p:txBody>
      </p:sp>
    </p:spTree>
    <p:extLst>
      <p:ext uri="{BB962C8B-B14F-4D97-AF65-F5344CB8AC3E}">
        <p14:creationId xmlns:p14="http://schemas.microsoft.com/office/powerpoint/2010/main" val="340299518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iterate type="lt">
                                    <p:tmPct val="0"/>
                                  </p:iterate>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1" nodeType="clickEffect">
                                  <p:stCondLst>
                                    <p:cond delay="0"/>
                                  </p:stCondLst>
                                  <p:iterate type="lt">
                                    <p:tmPct val="4000"/>
                                  </p:iterate>
                                  <p:childTnLst>
                                    <p:set>
                                      <p:cBhvr override="childStyle">
                                        <p:cTn id="26" dur="500" fill="hold"/>
                                        <p:tgtEl>
                                          <p:spTgt spid="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Thể chế KTTT định hướng XHCN</a:t>
            </a:r>
            <a:endParaRPr lang="en-US" altLang="en-US" sz="3600" b="1">
              <a:solidFill>
                <a:schemeClr val="accent1"/>
              </a:solidFill>
            </a:endParaRPr>
          </a:p>
        </p:txBody>
      </p:sp>
      <p:graphicFrame>
        <p:nvGraphicFramePr>
          <p:cNvPr id="2" name="Diagram 1"/>
          <p:cNvGraphicFramePr/>
          <p:nvPr>
            <p:extLst>
              <p:ext uri="{D42A27DB-BD31-4B8C-83A1-F6EECF244321}">
                <p14:modId xmlns:p14="http://schemas.microsoft.com/office/powerpoint/2010/main" val="1015164719"/>
              </p:ext>
            </p:extLst>
          </p:nvPr>
        </p:nvGraphicFramePr>
        <p:xfrm>
          <a:off x="1752600" y="2794000"/>
          <a:ext cx="14706600" cy="955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73207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Lý do cần hoàn thiện thể chế KTTT </a:t>
            </a:r>
            <a:br>
              <a:rPr lang="en-US" altLang="en-US" sz="6400" b="1">
                <a:solidFill>
                  <a:schemeClr val="accent1"/>
                </a:solidFill>
              </a:rPr>
            </a:br>
            <a:r>
              <a:rPr lang="en-US" altLang="en-US" sz="6400" b="1">
                <a:solidFill>
                  <a:schemeClr val="accent1"/>
                </a:solidFill>
              </a:rPr>
              <a:t>định hướng XHCN</a:t>
            </a:r>
            <a:endParaRPr lang="en-US" altLang="en-US" sz="3600" b="1">
              <a:solidFill>
                <a:schemeClr val="accent1"/>
              </a:solidFill>
            </a:endParaRPr>
          </a:p>
        </p:txBody>
      </p:sp>
      <p:graphicFrame>
        <p:nvGraphicFramePr>
          <p:cNvPr id="3" name="Diagram 2"/>
          <p:cNvGraphicFramePr/>
          <p:nvPr>
            <p:extLst>
              <p:ext uri="{D42A27DB-BD31-4B8C-83A1-F6EECF244321}">
                <p14:modId xmlns:p14="http://schemas.microsoft.com/office/powerpoint/2010/main" val="3429595530"/>
              </p:ext>
            </p:extLst>
          </p:nvPr>
        </p:nvGraphicFramePr>
        <p:xfrm>
          <a:off x="1600200" y="3683000"/>
          <a:ext cx="151638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344182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Autofit/>
          </a:bodyPr>
          <a:lstStyle/>
          <a:p>
            <a:pPr defTabSz="2844800">
              <a:spcAft>
                <a:spcPct val="35000"/>
              </a:spcAft>
            </a:pPr>
            <a:r>
              <a:rPr lang="en-US" altLang="en-US" sz="4400" b="1">
                <a:solidFill>
                  <a:schemeClr val="accent1"/>
                </a:solidFill>
              </a:rPr>
              <a:t>5.2. HOÀN THIỆN THỂ CHẾ KINH TẾ THỊ TRƯỜNG ĐỊNH HƯỚNG XÃ HỘI CHỦ NGHĨA Ở VIỆT NAM</a:t>
            </a:r>
          </a:p>
        </p:txBody>
      </p:sp>
      <p:sp>
        <p:nvSpPr>
          <p:cNvPr id="7" name="AutoShape 6"/>
          <p:cNvSpPr>
            <a:spLocks noChangeArrowheads="1"/>
          </p:cNvSpPr>
          <p:nvPr/>
        </p:nvSpPr>
        <p:spPr bwMode="gray">
          <a:xfrm>
            <a:off x="6346824" y="7270749"/>
            <a:ext cx="80772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NỘI DUNG HOÀN THIỆN THỂ CHẾ</a:t>
            </a:r>
          </a:p>
        </p:txBody>
      </p:sp>
      <p:sp>
        <p:nvSpPr>
          <p:cNvPr id="8" name="AutoShape 7"/>
          <p:cNvSpPr>
            <a:spLocks noChangeArrowheads="1"/>
          </p:cNvSpPr>
          <p:nvPr/>
        </p:nvSpPr>
        <p:spPr bwMode="gray">
          <a:xfrm>
            <a:off x="6419851" y="5645149"/>
            <a:ext cx="8027455"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SỰ CẦN THIẾT PHẢI HOÀN THIỆN</a:t>
            </a:r>
          </a:p>
        </p:txBody>
      </p:sp>
      <p:sp>
        <p:nvSpPr>
          <p:cNvPr id="31" name="AutoShape 9"/>
          <p:cNvSpPr>
            <a:spLocks noChangeArrowheads="1"/>
          </p:cNvSpPr>
          <p:nvPr/>
        </p:nvSpPr>
        <p:spPr bwMode="gray">
          <a:xfrm>
            <a:off x="3222624" y="5549900"/>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5.2.1.</a:t>
            </a:r>
          </a:p>
        </p:txBody>
      </p:sp>
      <p:sp>
        <p:nvSpPr>
          <p:cNvPr id="32" name="AutoShape 10"/>
          <p:cNvSpPr>
            <a:spLocks noChangeArrowheads="1"/>
          </p:cNvSpPr>
          <p:nvPr/>
        </p:nvSpPr>
        <p:spPr bwMode="gray">
          <a:xfrm>
            <a:off x="3200400" y="7156450"/>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5.2.2.</a:t>
            </a:r>
          </a:p>
        </p:txBody>
      </p:sp>
    </p:spTree>
    <p:extLst>
      <p:ext uri="{BB962C8B-B14F-4D97-AF65-F5344CB8AC3E}">
        <p14:creationId xmlns:p14="http://schemas.microsoft.com/office/powerpoint/2010/main" val="119323764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iterate type="lt">
                                    <p:tmPct val="0"/>
                                  </p:iterate>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1" nodeType="clickEffect">
                                  <p:stCondLst>
                                    <p:cond delay="0"/>
                                  </p:stCondLst>
                                  <p:iterate type="lt">
                                    <p:tmPct val="4000"/>
                                  </p:iterate>
                                  <p:childTnLst>
                                    <p:set>
                                      <p:cBhvr override="childStyle">
                                        <p:cTn id="26"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pPr eaLnBrk="1" hangingPunct="1"/>
            <a:r>
              <a:rPr lang="en-US" altLang="en-US" sz="6400" b="1">
                <a:solidFill>
                  <a:schemeClr val="accent1"/>
                </a:solidFill>
              </a:rPr>
              <a:t>Nội dung hoàn thiện thể chế KTTT </a:t>
            </a:r>
            <a:br>
              <a:rPr lang="en-US" altLang="en-US" sz="6400" b="1">
                <a:solidFill>
                  <a:schemeClr val="accent1"/>
                </a:solidFill>
              </a:rPr>
            </a:br>
            <a:r>
              <a:rPr lang="en-US" altLang="en-US" sz="6400" b="1">
                <a:solidFill>
                  <a:schemeClr val="accent1"/>
                </a:solidFill>
              </a:rPr>
              <a:t>định hướng XHCN</a:t>
            </a:r>
            <a:endParaRPr lang="en-US" altLang="en-US" sz="3600" b="1">
              <a:solidFill>
                <a:schemeClr val="accent1"/>
              </a:solidFill>
            </a:endParaRPr>
          </a:p>
        </p:txBody>
      </p:sp>
      <p:sp>
        <p:nvSpPr>
          <p:cNvPr id="29" name="Text Box 12"/>
          <p:cNvSpPr txBox="1">
            <a:spLocks noChangeArrowheads="1"/>
          </p:cNvSpPr>
          <p:nvPr/>
        </p:nvSpPr>
        <p:spPr bwMode="auto">
          <a:xfrm>
            <a:off x="1905000" y="3615690"/>
            <a:ext cx="14652376" cy="747897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Ø"/>
            </a:pPr>
            <a:r>
              <a:rPr lang="vi-VN" altLang="en-US" sz="4000">
                <a:solidFill>
                  <a:schemeClr val="accent1"/>
                </a:solidFill>
                <a:latin typeface="Verdana" panose="020B0604030504040204" pitchFamily="34" charset="0"/>
                <a:hlinkClick r:id="rId2" action="ppaction://hlinksldjump"/>
              </a:rPr>
              <a:t>Hoàn thiện thể chế về sở hữu và phát triển các thành phần kinh tế</a:t>
            </a:r>
            <a:r>
              <a:rPr lang="en-US" altLang="en-US" sz="4000">
                <a:solidFill>
                  <a:schemeClr val="accent1"/>
                </a:solidFill>
                <a:latin typeface="Verdana" panose="020B0604030504040204" pitchFamily="34" charset="0"/>
                <a:hlinkClick r:id="rId2" action="ppaction://hlinksldjump"/>
              </a:rPr>
              <a:t>.</a:t>
            </a:r>
            <a:endParaRPr lang="en-US"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4000">
                <a:solidFill>
                  <a:schemeClr val="accent1"/>
                </a:solidFill>
                <a:latin typeface="Verdana" panose="020B0604030504040204" pitchFamily="34" charset="0"/>
                <a:hlinkClick r:id="rId3" action="ppaction://hlinksldjump"/>
              </a:rPr>
              <a:t>Hoàn thiện thể chế để phát triển đồng bộ các yếu tố thị trường và các loại thị trường</a:t>
            </a:r>
            <a:r>
              <a:rPr lang="en-US" altLang="en-US" sz="4000">
                <a:solidFill>
                  <a:schemeClr val="accent1"/>
                </a:solidFill>
                <a:latin typeface="Verdana" panose="020B0604030504040204" pitchFamily="34" charset="0"/>
                <a:hlinkClick r:id="rId3" action="ppaction://hlinksldjump"/>
              </a:rPr>
              <a:t>.</a:t>
            </a:r>
            <a:endParaRPr lang="en-US"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4000">
                <a:solidFill>
                  <a:schemeClr val="accent1"/>
                </a:solidFill>
                <a:latin typeface="Verdana" panose="020B0604030504040204" pitchFamily="34" charset="0"/>
                <a:hlinkClick r:id="rId4" action="ppaction://hlinksldjump"/>
              </a:rPr>
              <a:t>Hoàn thiện thể chế để đảm bảo gắn tăng trưởng kinh tế với bảo đảm tiến bộ và công bằng xã hội và thúc đẩy hội nhập quốc tế</a:t>
            </a:r>
            <a:endParaRPr lang="en-US"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en-US" altLang="en-US" sz="4000">
                <a:solidFill>
                  <a:schemeClr val="accent1"/>
                </a:solidFill>
                <a:latin typeface="Verdana" panose="020B0604030504040204" pitchFamily="34" charset="0"/>
                <a:hlinkClick r:id="rId5" action="ppaction://hlinksldjump"/>
              </a:rPr>
              <a:t>Hoàn thiện thể nâng cao năng lực hệ thống chính trị</a:t>
            </a:r>
            <a:endParaRPr lang="en-US" altLang="en-US" sz="4000">
              <a:solidFill>
                <a:schemeClr val="accent1"/>
              </a:solidFill>
              <a:latin typeface="Verdana" panose="020B0604030504040204" pitchFamily="34" charset="0"/>
            </a:endParaRPr>
          </a:p>
        </p:txBody>
      </p:sp>
      <p:sp>
        <p:nvSpPr>
          <p:cNvPr id="4" name="TextBox 3">
            <a:hlinkClick r:id="rId6"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7" action="ppaction://hlinksldjump"/>
              </a:rPr>
              <a:t></a:t>
            </a:r>
            <a:endParaRPr lang="en-US" sz="6600"/>
          </a:p>
        </p:txBody>
      </p:sp>
    </p:spTree>
    <p:extLst>
      <p:ext uri="{BB962C8B-B14F-4D97-AF65-F5344CB8AC3E}">
        <p14:creationId xmlns:p14="http://schemas.microsoft.com/office/powerpoint/2010/main" val="236578333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lstStyle/>
          <a:p>
            <a:r>
              <a:rPr lang="en-US" altLang="en-US" sz="6400" b="1">
                <a:solidFill>
                  <a:schemeClr val="accent1"/>
                </a:solidFill>
              </a:rPr>
              <a:t>Hoàn thiện thể chế về sở hữu và phát triển các thành phần kinh tế</a:t>
            </a:r>
            <a:endParaRPr lang="en-US" altLang="en-US" sz="3600" b="1">
              <a:solidFill>
                <a:schemeClr val="accent1"/>
              </a:solidFill>
            </a:endParaRPr>
          </a:p>
        </p:txBody>
      </p:sp>
      <p:sp>
        <p:nvSpPr>
          <p:cNvPr id="29" name="Text Box 12"/>
          <p:cNvSpPr txBox="1">
            <a:spLocks noChangeArrowheads="1"/>
          </p:cNvSpPr>
          <p:nvPr/>
        </p:nvSpPr>
        <p:spPr bwMode="auto">
          <a:xfrm>
            <a:off x="1905000" y="3505200"/>
            <a:ext cx="14652376" cy="874572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800">
                <a:solidFill>
                  <a:schemeClr val="accent1"/>
                </a:solidFill>
                <a:latin typeface="Verdana" panose="020B0604030504040204" pitchFamily="34" charset="0"/>
              </a:rPr>
              <a:t>Thể chế hóa đầy đủ quyền tài sản. </a:t>
            </a:r>
          </a:p>
          <a:p>
            <a:pPr algn="just">
              <a:lnSpc>
                <a:spcPct val="150000"/>
              </a:lnSpc>
              <a:spcBef>
                <a:spcPct val="0"/>
              </a:spcBef>
              <a:buClrTx/>
            </a:pPr>
            <a:r>
              <a:rPr lang="vi-VN" altLang="en-US" sz="3800">
                <a:solidFill>
                  <a:schemeClr val="accent1"/>
                </a:solidFill>
                <a:latin typeface="Verdana" panose="020B0604030504040204" pitchFamily="34" charset="0"/>
              </a:rPr>
              <a:t>Tiếp tục hoàn thiện pháp luật về đất đai. </a:t>
            </a:r>
          </a:p>
          <a:p>
            <a:pPr algn="just">
              <a:lnSpc>
                <a:spcPct val="150000"/>
              </a:lnSpc>
              <a:spcBef>
                <a:spcPct val="0"/>
              </a:spcBef>
              <a:buClrTx/>
            </a:pPr>
            <a:r>
              <a:rPr lang="vi-VN" altLang="en-US" sz="3800">
                <a:solidFill>
                  <a:schemeClr val="accent1"/>
                </a:solidFill>
                <a:latin typeface="Verdana" panose="020B0604030504040204" pitchFamily="34" charset="0"/>
              </a:rPr>
              <a:t>Hoàn thiện pháp luật về tài nguyên thiên nhiên. </a:t>
            </a:r>
          </a:p>
          <a:p>
            <a:pPr algn="just">
              <a:lnSpc>
                <a:spcPct val="150000"/>
              </a:lnSpc>
              <a:spcBef>
                <a:spcPct val="0"/>
              </a:spcBef>
              <a:buClrTx/>
            </a:pPr>
            <a:r>
              <a:rPr lang="vi-VN" altLang="en-US" sz="3800">
                <a:solidFill>
                  <a:schemeClr val="accent1"/>
                </a:solidFill>
                <a:latin typeface="Verdana" panose="020B0604030504040204" pitchFamily="34" charset="0"/>
              </a:rPr>
              <a:t>Hoàn thiện pháp luật về đầu tư vốn nhà nước, tài sản công. </a:t>
            </a:r>
          </a:p>
          <a:p>
            <a:pPr algn="just">
              <a:lnSpc>
                <a:spcPct val="150000"/>
              </a:lnSpc>
              <a:spcBef>
                <a:spcPct val="0"/>
              </a:spcBef>
              <a:buClrTx/>
            </a:pPr>
            <a:r>
              <a:rPr lang="vi-VN" altLang="en-US" sz="3800">
                <a:solidFill>
                  <a:schemeClr val="accent1"/>
                </a:solidFill>
                <a:latin typeface="Verdana" panose="020B0604030504040204" pitchFamily="34" charset="0"/>
              </a:rPr>
              <a:t>Hoàn thiện hệ thống thể chế </a:t>
            </a:r>
            <a:r>
              <a:rPr lang="en-US" altLang="en-US" sz="3800">
                <a:solidFill>
                  <a:schemeClr val="accent1"/>
                </a:solidFill>
                <a:latin typeface="Verdana" panose="020B0604030504040204" pitchFamily="34" charset="0"/>
              </a:rPr>
              <a:t>về SHTT</a:t>
            </a:r>
            <a:r>
              <a:rPr lang="vi-VN" altLang="en-US" sz="3800">
                <a:solidFill>
                  <a:schemeClr val="accent1"/>
                </a:solidFill>
                <a:latin typeface="Verdana" panose="020B0604030504040204" pitchFamily="34" charset="0"/>
              </a:rPr>
              <a:t>. </a:t>
            </a:r>
          </a:p>
          <a:p>
            <a:pPr algn="just">
              <a:lnSpc>
                <a:spcPct val="150000"/>
              </a:lnSpc>
              <a:spcBef>
                <a:spcPct val="0"/>
              </a:spcBef>
              <a:buClrTx/>
            </a:pPr>
            <a:r>
              <a:rPr lang="vi-VN" altLang="en-US" sz="3800">
                <a:solidFill>
                  <a:schemeClr val="accent1"/>
                </a:solidFill>
                <a:latin typeface="Verdana" panose="020B0604030504040204" pitchFamily="34" charset="0"/>
              </a:rPr>
              <a:t>Hoàn thiện khung pháp luật về hợp đồng và giải quyết tranh chấp dân sự.</a:t>
            </a:r>
          </a:p>
          <a:p>
            <a:pPr algn="just">
              <a:lnSpc>
                <a:spcPct val="150000"/>
              </a:lnSpc>
              <a:spcBef>
                <a:spcPct val="0"/>
              </a:spcBef>
              <a:buClrTx/>
            </a:pPr>
            <a:r>
              <a:rPr lang="vi-VN" altLang="en-US" sz="3800">
                <a:solidFill>
                  <a:schemeClr val="accent1"/>
                </a:solidFill>
                <a:latin typeface="Verdana" panose="020B0604030504040204" pitchFamily="34" charset="0"/>
              </a:rPr>
              <a:t>Hoàn thiện thể chế cho sự phát triển các thành phần kinh tế, các loại hình doanh nghiệp.</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134544918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r>
              <a:rPr lang="en-US" altLang="en-US" sz="5400" b="1">
                <a:solidFill>
                  <a:schemeClr val="accent1"/>
                </a:solidFill>
              </a:rPr>
              <a:t>Sự phát triển nhận thức về nền KTTT </a:t>
            </a:r>
            <a:br>
              <a:rPr lang="en-US" altLang="en-US" sz="5400" b="1">
                <a:solidFill>
                  <a:schemeClr val="accent1"/>
                </a:solidFill>
              </a:rPr>
            </a:br>
            <a:r>
              <a:rPr lang="en-US" altLang="en-US" sz="5400" b="1">
                <a:solidFill>
                  <a:schemeClr val="accent1"/>
                </a:solidFill>
              </a:rPr>
              <a:t>định hướng XHCN</a:t>
            </a:r>
          </a:p>
        </p:txBody>
      </p:sp>
      <p:sp>
        <p:nvSpPr>
          <p:cNvPr id="4" name="Rectangle 3"/>
          <p:cNvSpPr txBox="1">
            <a:spLocks noChangeArrowheads="1"/>
          </p:cNvSpPr>
          <p:nvPr/>
        </p:nvSpPr>
        <p:spPr>
          <a:xfrm>
            <a:off x="1752600" y="3636963"/>
            <a:ext cx="15163800" cy="4897437"/>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algn="just">
              <a:spcBef>
                <a:spcPct val="50000"/>
              </a:spcBef>
            </a:pPr>
            <a:r>
              <a:rPr lang="en-US" altLang="en-US" sz="6600" b="1" i="1">
                <a:solidFill>
                  <a:schemeClr val="accent1"/>
                </a:solidFill>
              </a:rPr>
              <a:t>Nhận thức mới hiện nay:</a:t>
            </a:r>
          </a:p>
          <a:p>
            <a:pPr algn="just">
              <a:spcBef>
                <a:spcPct val="50000"/>
              </a:spcBef>
            </a:pPr>
            <a:r>
              <a:rPr lang="en-US" altLang="en-US" sz="6600">
                <a:solidFill>
                  <a:schemeClr val="accent1"/>
                </a:solidFill>
              </a:rPr>
              <a:t>	- Nền kinh tế định hướng XHCN là nền kinh tế hàng hóa mà đỉnh cao của nó là KTTT</a:t>
            </a:r>
          </a:p>
          <a:p>
            <a:pPr algn="just">
              <a:spcBef>
                <a:spcPct val="50000"/>
              </a:spcBef>
            </a:pPr>
            <a:r>
              <a:rPr lang="en-US" altLang="en-US" sz="6600">
                <a:solidFill>
                  <a:schemeClr val="accent1"/>
                </a:solidFill>
              </a:rPr>
              <a:t>	- Quan hệ hàng hóa-tiền tệ là quan hệ đích thực của CNXH chứ không phải là tàn dư của CNTB</a:t>
            </a:r>
          </a:p>
        </p:txBody>
      </p:sp>
    </p:spTree>
    <p:extLst>
      <p:ext uri="{BB962C8B-B14F-4D97-AF65-F5344CB8AC3E}">
        <p14:creationId xmlns:p14="http://schemas.microsoft.com/office/powerpoint/2010/main" val="65371650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250"/>
                                        <p:tgtEl>
                                          <p:spTgt spid="4">
                                            <p:txEl>
                                              <p:pRg st="1" end="1"/>
                                            </p:txEl>
                                          </p:spTgt>
                                        </p:tgtEl>
                                      </p:cBhvr>
                                    </p:animEffect>
                                    <p:anim calcmode="lin" valueType="num">
                                      <p:cBhvr>
                                        <p:cTn id="1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50"/>
                                        <p:tgtEl>
                                          <p:spTgt spid="4">
                                            <p:txEl>
                                              <p:pRg st="2" end="2"/>
                                            </p:txEl>
                                          </p:spTgt>
                                        </p:tgtEl>
                                      </p:cBhvr>
                                    </p:animEffect>
                                    <p:anim calcmode="lin" valueType="num">
                                      <p:cBhvr>
                                        <p:cTn id="22"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5400" b="1">
                <a:solidFill>
                  <a:schemeClr val="accent1"/>
                </a:solidFill>
                <a:latin typeface="Verdana" panose="020B0604030504040204" pitchFamily="34" charset="0"/>
              </a:rPr>
              <a:t>Hoàn thiện thể chế để phát triển đồng bộ các yếu tố </a:t>
            </a:r>
            <a:r>
              <a:rPr lang="en-US" altLang="en-US" sz="5400" b="1">
                <a:solidFill>
                  <a:schemeClr val="accent1"/>
                </a:solidFill>
                <a:latin typeface="Verdana" panose="020B0604030504040204" pitchFamily="34" charset="0"/>
              </a:rPr>
              <a:t>và các loại </a:t>
            </a:r>
            <a:r>
              <a:rPr lang="vi-VN" altLang="en-US" sz="5400" b="1">
                <a:solidFill>
                  <a:schemeClr val="accent1"/>
                </a:solidFill>
                <a:latin typeface="Verdana" panose="020B0604030504040204" pitchFamily="34" charset="0"/>
              </a:rPr>
              <a:t>thị trường</a:t>
            </a:r>
            <a:endParaRPr lang="en-US" altLang="en-US" sz="2800" b="1">
              <a:solidFill>
                <a:schemeClr val="accent1"/>
              </a:solidFill>
            </a:endParaRPr>
          </a:p>
        </p:txBody>
      </p:sp>
      <p:sp>
        <p:nvSpPr>
          <p:cNvPr id="29" name="Text Box 12"/>
          <p:cNvSpPr txBox="1">
            <a:spLocks noChangeArrowheads="1"/>
          </p:cNvSpPr>
          <p:nvPr/>
        </p:nvSpPr>
        <p:spPr bwMode="auto">
          <a:xfrm>
            <a:off x="1905000" y="3505200"/>
            <a:ext cx="14652376" cy="8309967"/>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800">
                <a:solidFill>
                  <a:schemeClr val="accent1"/>
                </a:solidFill>
                <a:latin typeface="Verdana" panose="020B0604030504040204" pitchFamily="34" charset="0"/>
              </a:rPr>
              <a:t>Hoàn thiện thể chế để phát triển đồng bộ các yếu tố thị trường</a:t>
            </a:r>
            <a:r>
              <a:rPr lang="en-US" altLang="en-US" sz="3800">
                <a:solidFill>
                  <a:schemeClr val="accent1"/>
                </a:solidFill>
                <a:latin typeface="Verdana" panose="020B0604030504040204" pitchFamily="34" charset="0"/>
              </a:rPr>
              <a:t> </a:t>
            </a:r>
            <a:r>
              <a:rPr lang="en-US" altLang="en-US" sz="3800">
                <a:solidFill>
                  <a:schemeClr val="accent1"/>
                </a:solidFill>
                <a:latin typeface="Verdana" panose="020B0604030504040204" pitchFamily="34" charset="0"/>
                <a:sym typeface="Wingdings" panose="05000000000000000000" pitchFamily="2" charset="2"/>
              </a:rPr>
              <a:t> </a:t>
            </a:r>
            <a:r>
              <a:rPr lang="en-US" sz="4000"/>
              <a:t>Các yếu tố thị trường như hàng hóa, giá cả, cạnh tranh, cung cầu … cần phải được vận hành theo nguyên tắc thể chế kinh tế thị trường</a:t>
            </a:r>
          </a:p>
          <a:p>
            <a:pPr algn="just">
              <a:lnSpc>
                <a:spcPct val="150000"/>
              </a:lnSpc>
              <a:spcBef>
                <a:spcPct val="0"/>
              </a:spcBef>
              <a:buClrTx/>
            </a:pPr>
            <a:r>
              <a:rPr lang="vi-VN" altLang="en-US" sz="3800">
                <a:solidFill>
                  <a:schemeClr val="accent1"/>
                </a:solidFill>
                <a:latin typeface="Verdana" panose="020B0604030504040204" pitchFamily="34" charset="0"/>
              </a:rPr>
              <a:t>Hoàn thiện thể chế để phát triển đồng bộ, vận hành thông suốt các loại thị trường</a:t>
            </a:r>
            <a:r>
              <a:rPr lang="en-US" altLang="en-US" sz="3800">
                <a:solidFill>
                  <a:schemeClr val="accent1"/>
                </a:solidFill>
                <a:latin typeface="Verdana" panose="020B0604030504040204" pitchFamily="34" charset="0"/>
              </a:rPr>
              <a:t> </a:t>
            </a:r>
            <a:r>
              <a:rPr lang="en-US" altLang="en-US" sz="3800">
                <a:solidFill>
                  <a:schemeClr val="accent1"/>
                </a:solidFill>
                <a:latin typeface="Verdana" panose="020B0604030504040204" pitchFamily="34" charset="0"/>
                <a:sym typeface="Wingdings" panose="05000000000000000000" pitchFamily="2" charset="2"/>
              </a:rPr>
              <a:t> </a:t>
            </a:r>
            <a:r>
              <a:rPr lang="en-US" sz="4000"/>
              <a:t>Các loại thị trường cơ bản như thị trường hàng hóa, thị trường vốn, thị trường công nghệ, thị trường hàng hóa sức lao động… cần vận hành thông suốt, phát huy tác động tích cực, cộng hưởng</a:t>
            </a:r>
            <a:endParaRPr lang="vi-VN" altLang="en-US" sz="3800">
              <a:solidFill>
                <a:schemeClr val="accent1"/>
              </a:solidFill>
              <a:latin typeface="Verdana" panose="020B0604030504040204" pitchFamily="34" charset="0"/>
            </a:endParaRP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378107858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fontScale="90000"/>
          </a:bodyPr>
          <a:lstStyle/>
          <a:p>
            <a:r>
              <a:rPr lang="vi-VN" altLang="en-US" sz="6600" b="1">
                <a:solidFill>
                  <a:schemeClr val="accent1"/>
                </a:solidFill>
                <a:latin typeface="Verdana" panose="020B0604030504040204" pitchFamily="34" charset="0"/>
              </a:rPr>
              <a:t>Hoàn thiện thể chế gắn </a:t>
            </a:r>
            <a:r>
              <a:rPr lang="en-US" altLang="en-US" sz="6600" b="1">
                <a:solidFill>
                  <a:schemeClr val="accent1"/>
                </a:solidFill>
                <a:latin typeface="Verdana" panose="020B0604030504040204" pitchFamily="34" charset="0"/>
              </a:rPr>
              <a:t>TTKT</a:t>
            </a:r>
            <a:r>
              <a:rPr lang="vi-VN" altLang="en-US" sz="6600" b="1">
                <a:solidFill>
                  <a:schemeClr val="accent1"/>
                </a:solidFill>
                <a:latin typeface="Verdana" panose="020B0604030504040204" pitchFamily="34" charset="0"/>
              </a:rPr>
              <a:t> với bảo đảm </a:t>
            </a:r>
            <a:r>
              <a:rPr lang="en-US" altLang="en-US" sz="6600" b="1">
                <a:solidFill>
                  <a:schemeClr val="accent1"/>
                </a:solidFill>
                <a:latin typeface="Verdana" panose="020B0604030504040204" pitchFamily="34" charset="0"/>
              </a:rPr>
              <a:t>TB </a:t>
            </a:r>
            <a:r>
              <a:rPr lang="vi-VN" altLang="en-US" sz="6600" b="1">
                <a:solidFill>
                  <a:schemeClr val="accent1"/>
                </a:solidFill>
                <a:latin typeface="Verdana" panose="020B0604030504040204" pitchFamily="34" charset="0"/>
              </a:rPr>
              <a:t>và </a:t>
            </a:r>
            <a:r>
              <a:rPr lang="en-US" altLang="en-US" sz="6600" b="1">
                <a:solidFill>
                  <a:schemeClr val="accent1"/>
                </a:solidFill>
                <a:latin typeface="Verdana" panose="020B0604030504040204" pitchFamily="34" charset="0"/>
              </a:rPr>
              <a:t>CBXH </a:t>
            </a:r>
            <a:r>
              <a:rPr lang="vi-VN" altLang="en-US" sz="6600" b="1">
                <a:solidFill>
                  <a:schemeClr val="accent1"/>
                </a:solidFill>
                <a:latin typeface="Verdana" panose="020B0604030504040204" pitchFamily="34" charset="0"/>
              </a:rPr>
              <a:t>và thúc đẩy </a:t>
            </a:r>
            <a:r>
              <a:rPr lang="en-US" altLang="en-US" sz="6600" b="1">
                <a:solidFill>
                  <a:schemeClr val="accent1"/>
                </a:solidFill>
                <a:latin typeface="Verdana" panose="020B0604030504040204" pitchFamily="34" charset="0"/>
              </a:rPr>
              <a:t>HNQT</a:t>
            </a:r>
            <a:endParaRPr lang="en-US" altLang="en-US" sz="3600" b="1">
              <a:solidFill>
                <a:schemeClr val="accent1"/>
              </a:solidFill>
            </a:endParaRPr>
          </a:p>
        </p:txBody>
      </p:sp>
      <p:sp>
        <p:nvSpPr>
          <p:cNvPr id="29" name="Text Box 12"/>
          <p:cNvSpPr txBox="1">
            <a:spLocks noChangeArrowheads="1"/>
          </p:cNvSpPr>
          <p:nvPr/>
        </p:nvSpPr>
        <p:spPr bwMode="auto">
          <a:xfrm>
            <a:off x="1905000" y="3505200"/>
            <a:ext cx="14652376" cy="8863965"/>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800">
                <a:solidFill>
                  <a:schemeClr val="accent1"/>
                </a:solidFill>
                <a:latin typeface="Verdana" panose="020B0604030504040204" pitchFamily="34" charset="0"/>
              </a:rPr>
              <a:t>Tiếp tục rà soát, bổ sung, điều chỉnh hệ thống pháp luật và các thể chế liên quan đáp ứng yêu cầu thực hiện các cam kết quốc tế của Việt Nam. </a:t>
            </a:r>
          </a:p>
          <a:p>
            <a:pPr algn="just">
              <a:lnSpc>
                <a:spcPct val="150000"/>
              </a:lnSpc>
              <a:spcBef>
                <a:spcPct val="0"/>
              </a:spcBef>
              <a:buClrTx/>
            </a:pPr>
            <a:r>
              <a:rPr lang="vi-VN" altLang="en-US" sz="3800">
                <a:solidFill>
                  <a:schemeClr val="accent1"/>
                </a:solidFill>
                <a:latin typeface="Verdana" panose="020B0604030504040204" pitchFamily="34" charset="0"/>
              </a:rPr>
              <a:t>Thực hiện nhất quán chủ trương đa phương hóa, đa dạng hóa trong hợp tác kinh tế quốc tế, không để bị lệ thuộc vào một số ít thị trường. </a:t>
            </a:r>
            <a:endParaRPr lang="en-US" altLang="en-US" sz="3800">
              <a:solidFill>
                <a:schemeClr val="accent1"/>
              </a:solidFill>
              <a:latin typeface="Verdana" panose="020B0604030504040204" pitchFamily="34" charset="0"/>
            </a:endParaRPr>
          </a:p>
          <a:p>
            <a:pPr algn="just">
              <a:lnSpc>
                <a:spcPct val="150000"/>
              </a:lnSpc>
              <a:spcBef>
                <a:spcPct val="0"/>
              </a:spcBef>
              <a:buClrTx/>
            </a:pPr>
            <a:r>
              <a:rPr lang="vi-VN" altLang="en-US" sz="3800">
                <a:solidFill>
                  <a:schemeClr val="accent1"/>
                </a:solidFill>
                <a:latin typeface="Verdana" panose="020B0604030504040204" pitchFamily="34" charset="0"/>
              </a:rPr>
              <a:t>Nâng cao năng lực cạnh tranh quốc gia, tiềm lực của các doanh nghiệp trong nước. </a:t>
            </a:r>
            <a:endParaRPr lang="en-US" altLang="en-US" sz="3800">
              <a:solidFill>
                <a:schemeClr val="accent1"/>
              </a:solidFill>
              <a:latin typeface="Verdana" panose="020B0604030504040204" pitchFamily="34" charset="0"/>
            </a:endParaRPr>
          </a:p>
          <a:p>
            <a:pPr algn="just">
              <a:lnSpc>
                <a:spcPct val="150000"/>
              </a:lnSpc>
              <a:spcBef>
                <a:spcPct val="0"/>
              </a:spcBef>
              <a:buClrTx/>
            </a:pPr>
            <a:r>
              <a:rPr lang="vi-VN" altLang="en-US" sz="3800">
                <a:solidFill>
                  <a:schemeClr val="accent1"/>
                </a:solidFill>
                <a:latin typeface="Verdana" panose="020B0604030504040204" pitchFamily="34" charset="0"/>
              </a:rPr>
              <a:t>Bảo vệ lợi ích quốc gia - dân tộc, giữ vững môi trường hòa bình, ổn định cho sự phát triển của đất nước.</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329201469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600" b="1">
                <a:solidFill>
                  <a:schemeClr val="accent1"/>
                </a:solidFill>
                <a:latin typeface="Verdana" panose="020B0604030504040204" pitchFamily="34" charset="0"/>
              </a:rPr>
              <a:t>Hoàn thiện thể nâng cao năng lực </a:t>
            </a:r>
            <a:br>
              <a:rPr lang="en-US" altLang="en-US" sz="6600" b="1">
                <a:solidFill>
                  <a:schemeClr val="accent1"/>
                </a:solidFill>
                <a:latin typeface="Verdana" panose="020B0604030504040204" pitchFamily="34" charset="0"/>
              </a:rPr>
            </a:br>
            <a:r>
              <a:rPr lang="vi-VN" altLang="en-US" sz="6600" b="1">
                <a:solidFill>
                  <a:schemeClr val="accent1"/>
                </a:solidFill>
                <a:latin typeface="Verdana" panose="020B0604030504040204" pitchFamily="34" charset="0"/>
              </a:rPr>
              <a:t>hệ thống chính trị</a:t>
            </a:r>
          </a:p>
        </p:txBody>
      </p:sp>
      <p:sp>
        <p:nvSpPr>
          <p:cNvPr id="29" name="Text Box 12"/>
          <p:cNvSpPr txBox="1">
            <a:spLocks noChangeArrowheads="1"/>
          </p:cNvSpPr>
          <p:nvPr/>
        </p:nvSpPr>
        <p:spPr bwMode="auto">
          <a:xfrm>
            <a:off x="1905000" y="4245888"/>
            <a:ext cx="14652376" cy="6590907"/>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4800">
                <a:solidFill>
                  <a:schemeClr val="accent1"/>
                </a:solidFill>
                <a:latin typeface="Verdana" panose="020B0604030504040204" pitchFamily="34" charset="0"/>
              </a:rPr>
              <a:t>Xây dựng hệ thống thể chế đồng bộ để nâng cao năng lực lãnh đạo của Đảng, vai trò xây dựng và thực hiện thể chế kinh tế của nhà nước, phát huy vai trò làm chủ của nhân dân</a:t>
            </a:r>
          </a:p>
          <a:p>
            <a:pPr algn="just">
              <a:lnSpc>
                <a:spcPct val="150000"/>
              </a:lnSpc>
              <a:spcBef>
                <a:spcPct val="0"/>
              </a:spcBef>
              <a:buClrTx/>
            </a:pPr>
            <a:r>
              <a:rPr lang="vi-VN" altLang="en-US" sz="4800">
                <a:solidFill>
                  <a:schemeClr val="accent1"/>
                </a:solidFill>
                <a:latin typeface="Verdana" panose="020B0604030504040204" pitchFamily="34" charset="0"/>
              </a:rPr>
              <a:t>Phải phát huy được sức mạnh về trí tuệ, nguồn lực và sự đồng thuận của toàn dân tộc. </a:t>
            </a:r>
          </a:p>
        </p:txBody>
      </p:sp>
      <p:sp>
        <p:nvSpPr>
          <p:cNvPr id="4" name="TextBox 3">
            <a:hlinkClick r:id="rId2" action="ppaction://hlinksldjump"/>
          </p:cNvPr>
          <p:cNvSpPr txBox="1"/>
          <p:nvPr/>
        </p:nvSpPr>
        <p:spPr>
          <a:xfrm>
            <a:off x="15697200" y="11734800"/>
            <a:ext cx="609600" cy="1107996"/>
          </a:xfrm>
          <a:prstGeom prst="rect">
            <a:avLst/>
          </a:prstGeom>
          <a:noFill/>
        </p:spPr>
        <p:txBody>
          <a:bodyPr wrap="square" rtlCol="0">
            <a:spAutoFit/>
          </a:bodyPr>
          <a:lstStyle/>
          <a:p>
            <a:r>
              <a:rPr lang="en-US" sz="6600">
                <a:sym typeface="Wingdings" panose="05000000000000000000" pitchFamily="2" charset="2"/>
                <a:hlinkClick r:id="rId3" action="ppaction://hlinksldjump"/>
              </a:rPr>
              <a:t></a:t>
            </a:r>
            <a:endParaRPr lang="en-US" sz="6600"/>
          </a:p>
        </p:txBody>
      </p:sp>
    </p:spTree>
    <p:extLst>
      <p:ext uri="{BB962C8B-B14F-4D97-AF65-F5344CB8AC3E}">
        <p14:creationId xmlns:p14="http://schemas.microsoft.com/office/powerpoint/2010/main" val="354981214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14400" y="1066800"/>
            <a:ext cx="16459200" cy="2286000"/>
          </a:xfrm>
        </p:spPr>
        <p:txBody>
          <a:bodyPr/>
          <a:lstStyle/>
          <a:p>
            <a:pPr eaLnBrk="1" hangingPunct="1"/>
            <a:r>
              <a:rPr lang="en-US" altLang="en-US" b="1">
                <a:solidFill>
                  <a:schemeClr val="accent1"/>
                </a:solidFill>
              </a:rPr>
              <a:t>NỘI DUNG CHƯƠNG 5</a:t>
            </a:r>
          </a:p>
        </p:txBody>
      </p:sp>
      <p:sp>
        <p:nvSpPr>
          <p:cNvPr id="8" name="Freeform 7"/>
          <p:cNvSpPr/>
          <p:nvPr/>
        </p:nvSpPr>
        <p:spPr>
          <a:xfrm>
            <a:off x="2133600" y="3429000"/>
            <a:ext cx="14097000" cy="2548788"/>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40" tIns="247651" rIns="462280" bIns="247651" numCol="1" spcCol="1270" anchor="ctr" anchorCtr="0">
            <a:noAutofit/>
          </a:bodyPr>
          <a:lstStyle/>
          <a:p>
            <a:pPr lvl="0" defTabSz="2889250">
              <a:lnSpc>
                <a:spcPct val="90000"/>
              </a:lnSpc>
              <a:spcBef>
                <a:spcPct val="0"/>
              </a:spcBef>
              <a:spcAft>
                <a:spcPct val="35000"/>
              </a:spcAft>
            </a:pPr>
            <a:r>
              <a:rPr lang="en-US" sz="5400" b="1" kern="1200">
                <a:solidFill>
                  <a:schemeClr val="accent1"/>
                </a:solidFill>
              </a:rPr>
              <a:t>5.1. KINH TẾ THỊ TRƯỜNG ĐỊNH HƯỚNG XÃ HỘI CHỦ NGHĨA Ở VIỆT NAM</a:t>
            </a:r>
          </a:p>
        </p:txBody>
      </p:sp>
      <p:sp>
        <p:nvSpPr>
          <p:cNvPr id="9" name="Freeform 8"/>
          <p:cNvSpPr/>
          <p:nvPr/>
        </p:nvSpPr>
        <p:spPr>
          <a:xfrm>
            <a:off x="2133600" y="61632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5.2. HOÀN THIỆN THỂ CHẾ KTTT ĐỊNH HƯỚNG XHCN Ở VIỆT NAM</a:t>
            </a:r>
          </a:p>
        </p:txBody>
      </p:sp>
      <p:sp>
        <p:nvSpPr>
          <p:cNvPr id="10" name="Freeform 9"/>
          <p:cNvSpPr/>
          <p:nvPr/>
        </p:nvSpPr>
        <p:spPr>
          <a:xfrm>
            <a:off x="2133600" y="8982604"/>
            <a:ext cx="14097000" cy="2548787"/>
          </a:xfrm>
          <a:custGeom>
            <a:avLst/>
            <a:gdLst>
              <a:gd name="connsiteX0" fmla="*/ 0 w 9982581"/>
              <a:gd name="connsiteY0" fmla="*/ 0 h 2548786"/>
              <a:gd name="connsiteX1" fmla="*/ 8708188 w 9982581"/>
              <a:gd name="connsiteY1" fmla="*/ 0 h 2548786"/>
              <a:gd name="connsiteX2" fmla="*/ 9982581 w 9982581"/>
              <a:gd name="connsiteY2" fmla="*/ 1274393 h 2548786"/>
              <a:gd name="connsiteX3" fmla="*/ 8708188 w 9982581"/>
              <a:gd name="connsiteY3" fmla="*/ 2548786 h 2548786"/>
              <a:gd name="connsiteX4" fmla="*/ 0 w 9982581"/>
              <a:gd name="connsiteY4" fmla="*/ 2548786 h 2548786"/>
              <a:gd name="connsiteX5" fmla="*/ 0 w 9982581"/>
              <a:gd name="connsiteY5" fmla="*/ 0 h 25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581" h="2548786">
                <a:moveTo>
                  <a:pt x="9982581" y="2548785"/>
                </a:moveTo>
                <a:lnTo>
                  <a:pt x="1274393" y="2548785"/>
                </a:lnTo>
                <a:lnTo>
                  <a:pt x="0" y="1274393"/>
                </a:lnTo>
                <a:lnTo>
                  <a:pt x="1274393" y="1"/>
                </a:lnTo>
                <a:lnTo>
                  <a:pt x="9982581" y="1"/>
                </a:lnTo>
                <a:lnTo>
                  <a:pt x="9982581" y="2548785"/>
                </a:lnTo>
                <a:close/>
              </a:path>
            </a:pathLst>
          </a:custGeom>
          <a:no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1139" tIns="247651" rIns="462280" bIns="247650" numCol="1" spcCol="1270" anchor="ctr" anchorCtr="0">
            <a:noAutofit/>
          </a:bodyPr>
          <a:lstStyle/>
          <a:p>
            <a:pPr lvl="0" defTabSz="2889250">
              <a:spcBef>
                <a:spcPct val="0"/>
              </a:spcBef>
              <a:spcAft>
                <a:spcPts val="600"/>
              </a:spcAft>
            </a:pPr>
            <a:r>
              <a:rPr lang="en-US" sz="5400" b="1" kern="1200">
                <a:solidFill>
                  <a:schemeClr val="accent1"/>
                </a:solidFill>
              </a:rPr>
              <a:t>5.3. CÁC QUAN HỆ LỢI ÍCH KINH TẾ Ở VIỆT NAM</a:t>
            </a:r>
          </a:p>
        </p:txBody>
      </p:sp>
    </p:spTree>
    <p:extLst>
      <p:ext uri="{BB962C8B-B14F-4D97-AF65-F5344CB8AC3E}">
        <p14:creationId xmlns:p14="http://schemas.microsoft.com/office/powerpoint/2010/main" val="218480923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
                                        </p:tgtEl>
                                        <p:attrNameLst>
                                          <p:attrName>fillcolor</p:attrName>
                                        </p:attrNameLst>
                                      </p:cBhvr>
                                      <p:to>
                                        <a:schemeClr val="accent2"/>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Autofit/>
          </a:bodyPr>
          <a:lstStyle/>
          <a:p>
            <a:pPr defTabSz="2844800">
              <a:spcAft>
                <a:spcPct val="35000"/>
              </a:spcAft>
            </a:pPr>
            <a:r>
              <a:rPr lang="en-US" altLang="en-US" sz="4400" b="1">
                <a:solidFill>
                  <a:schemeClr val="accent1"/>
                </a:solidFill>
              </a:rPr>
              <a:t>5.3. CÁC QUAN HỆ LỢI ÍCH KINH TẾ Ở VIỆT NAM</a:t>
            </a:r>
          </a:p>
        </p:txBody>
      </p:sp>
      <p:sp>
        <p:nvSpPr>
          <p:cNvPr id="7" name="AutoShape 6"/>
          <p:cNvSpPr>
            <a:spLocks noChangeArrowheads="1"/>
          </p:cNvSpPr>
          <p:nvPr/>
        </p:nvSpPr>
        <p:spPr bwMode="gray">
          <a:xfrm>
            <a:off x="5203824" y="7270749"/>
            <a:ext cx="110267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vi-VN" altLang="en-US" sz="3600">
                <a:solidFill>
                  <a:srgbClr val="002060"/>
                </a:solidFill>
              </a:rPr>
              <a:t>NHÀ NƯỚC BẢO ĐẢM HÀI HÒA CÁC </a:t>
            </a:r>
            <a:r>
              <a:rPr lang="en-US" altLang="en-US" sz="3600">
                <a:solidFill>
                  <a:srgbClr val="002060"/>
                </a:solidFill>
              </a:rPr>
              <a:t>QH LỢI ÍCH</a:t>
            </a:r>
          </a:p>
        </p:txBody>
      </p:sp>
      <p:sp>
        <p:nvSpPr>
          <p:cNvPr id="8" name="AutoShape 7"/>
          <p:cNvSpPr>
            <a:spLocks noChangeArrowheads="1"/>
          </p:cNvSpPr>
          <p:nvPr/>
        </p:nvSpPr>
        <p:spPr bwMode="gray">
          <a:xfrm>
            <a:off x="5276851" y="5645149"/>
            <a:ext cx="10958865"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LỢI ÍCH KINH TẾ VÀ QUAN HỆ LỢI ÍCH KINH TẾ</a:t>
            </a:r>
          </a:p>
        </p:txBody>
      </p:sp>
      <p:sp>
        <p:nvSpPr>
          <p:cNvPr id="31" name="AutoShape 9"/>
          <p:cNvSpPr>
            <a:spLocks noChangeArrowheads="1"/>
          </p:cNvSpPr>
          <p:nvPr/>
        </p:nvSpPr>
        <p:spPr bwMode="gray">
          <a:xfrm>
            <a:off x="2079624" y="5549900"/>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5.3.1.</a:t>
            </a:r>
          </a:p>
        </p:txBody>
      </p:sp>
      <p:sp>
        <p:nvSpPr>
          <p:cNvPr id="32" name="AutoShape 10"/>
          <p:cNvSpPr>
            <a:spLocks noChangeArrowheads="1"/>
          </p:cNvSpPr>
          <p:nvPr/>
        </p:nvSpPr>
        <p:spPr bwMode="gray">
          <a:xfrm>
            <a:off x="2057400" y="7156450"/>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5.3.2.</a:t>
            </a:r>
          </a:p>
        </p:txBody>
      </p:sp>
    </p:spTree>
    <p:extLst>
      <p:ext uri="{BB962C8B-B14F-4D97-AF65-F5344CB8AC3E}">
        <p14:creationId xmlns:p14="http://schemas.microsoft.com/office/powerpoint/2010/main" val="183706445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iterate type="lt">
                                    <p:tmPct val="0"/>
                                  </p:iterate>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1" nodeType="clickEffect">
                                  <p:stCondLst>
                                    <p:cond delay="0"/>
                                  </p:stCondLst>
                                  <p:iterate type="lt">
                                    <p:tmPct val="4000"/>
                                  </p:iterate>
                                  <p:childTnLst>
                                    <p:set>
                                      <p:cBhvr override="childStyle">
                                        <p:cTn id="26" dur="500" fill="hold"/>
                                        <p:tgtEl>
                                          <p:spTgt spid="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4550024" y="4114800"/>
            <a:ext cx="121377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Qui luật KT là QL về sự hoạt động của con người trong KT</a:t>
            </a:r>
            <a:r>
              <a:rPr lang="en-US" altLang="en-US" sz="4000">
                <a:solidFill>
                  <a:schemeClr val="accent1"/>
                </a:solidFill>
                <a:latin typeface="Verdana" panose="020B0604030504040204" pitchFamily="34" charset="0"/>
              </a:rPr>
              <a:t> </a:t>
            </a:r>
            <a:r>
              <a:rPr lang="vi-VN" altLang="en-US" sz="4000">
                <a:solidFill>
                  <a:schemeClr val="accent1"/>
                </a:solidFill>
                <a:latin typeface="Verdana" panose="020B0604030504040204" pitchFamily="34" charset="0"/>
              </a:rPr>
              <a:t>→ QLKT gắn liền với những nhu cầu, động cơ KT thúc đẩy con người hoạt động</a:t>
            </a: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Những nhu cầu KT hoạt động với tư cách động cơ KT đó được Mác và Ăngghen gọi là</a:t>
            </a:r>
            <a:r>
              <a:rPr lang="en-US" altLang="en-US" sz="4000">
                <a:solidFill>
                  <a:schemeClr val="accent1"/>
                </a:solidFill>
                <a:latin typeface="Verdana" panose="020B0604030504040204" pitchFamily="34" charset="0"/>
              </a:rPr>
              <a:t> lợi ích kinh tế</a:t>
            </a:r>
            <a:endParaRPr lang="vi-VN" altLang="en-US" sz="40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4000">
                <a:solidFill>
                  <a:schemeClr val="accent1"/>
                </a:solidFill>
                <a:latin typeface="Verdana" panose="020B0604030504040204" pitchFamily="34" charset="0"/>
              </a:rPr>
              <a:t>Vì lợi ích KT mà con người hoạt động nhằm đạt tới hiệu quả nhất định</a:t>
            </a:r>
          </a:p>
        </p:txBody>
      </p:sp>
      <p:sp>
        <p:nvSpPr>
          <p:cNvPr id="4" name="AutoShape 5"/>
          <p:cNvSpPr>
            <a:spLocks noChangeArrowheads="1"/>
          </p:cNvSpPr>
          <p:nvPr/>
        </p:nvSpPr>
        <p:spPr bwMode="gray">
          <a:xfrm>
            <a:off x="1629024" y="30480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DẪN NHẬP</a:t>
            </a:r>
          </a:p>
        </p:txBody>
      </p:sp>
    </p:spTree>
    <p:extLst>
      <p:ext uri="{BB962C8B-B14F-4D97-AF65-F5344CB8AC3E}">
        <p14:creationId xmlns:p14="http://schemas.microsoft.com/office/powerpoint/2010/main" val="157803322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5029200" y="4357598"/>
            <a:ext cx="11528176" cy="7717626"/>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4200">
                <a:solidFill>
                  <a:schemeClr val="accent1"/>
                </a:solidFill>
                <a:latin typeface="Verdana" panose="020B0604030504040204" pitchFamily="34" charset="0"/>
              </a:rPr>
              <a:t>Lợi ích là sự thỏa mãn nhu cầu của con người mà sự thỏa mãn nhu cầu này phải được nhận thức và đặt trong mối quan hệ xã hội ứng với trình độ phát triển nhất định của nền sản xuất xã hội đó.</a:t>
            </a:r>
            <a:endParaRPr lang="en-US" altLang="en-US" sz="4200">
              <a:solidFill>
                <a:schemeClr val="accent1"/>
              </a:solidFill>
              <a:latin typeface="Verdana" panose="020B0604030504040204" pitchFamily="34" charset="0"/>
            </a:endParaRPr>
          </a:p>
          <a:p>
            <a:pPr algn="just">
              <a:lnSpc>
                <a:spcPct val="150000"/>
              </a:lnSpc>
              <a:spcBef>
                <a:spcPct val="0"/>
              </a:spcBef>
              <a:buClrTx/>
            </a:pPr>
            <a:r>
              <a:rPr lang="vi-VN" altLang="en-US" sz="4200">
                <a:solidFill>
                  <a:schemeClr val="accent1"/>
                </a:solidFill>
                <a:latin typeface="Verdana" panose="020B0604030504040204" pitchFamily="34" charset="0"/>
              </a:rPr>
              <a:t>Lợi ích kinh tế là lợi ích vật chất, lợi ích thu được khi thực hiện các hoạt động kinh tế của con người.</a:t>
            </a:r>
          </a:p>
        </p:txBody>
      </p:sp>
      <p:sp>
        <p:nvSpPr>
          <p:cNvPr id="4" name="AutoShape 5"/>
          <p:cNvSpPr>
            <a:spLocks noChangeArrowheads="1"/>
          </p:cNvSpPr>
          <p:nvPr/>
        </p:nvSpPr>
        <p:spPr bwMode="gray">
          <a:xfrm>
            <a:off x="1828800" y="34290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KHÁI NIỆM</a:t>
            </a:r>
          </a:p>
        </p:txBody>
      </p:sp>
    </p:spTree>
    <p:extLst>
      <p:ext uri="{BB962C8B-B14F-4D97-AF65-F5344CB8AC3E}">
        <p14:creationId xmlns:p14="http://schemas.microsoft.com/office/powerpoint/2010/main" val="248219552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4953000" y="4343400"/>
            <a:ext cx="11604376" cy="7986802"/>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
            </a:pPr>
            <a:r>
              <a:rPr lang="vi-VN" altLang="en-US" sz="3800">
                <a:solidFill>
                  <a:schemeClr val="accent1"/>
                </a:solidFill>
                <a:latin typeface="Verdana" panose="020B0604030504040204" pitchFamily="34" charset="0"/>
              </a:rPr>
              <a:t>Lợi ích KT là hình thức biểu hiện của QHSX, phản ánh mục đích và động cơ khách quan của các chủ thể khi tham gia vào các hoạt động kinh tế-xã hội nhằm thực hiện nhu cầu KT nhất định</a:t>
            </a:r>
          </a:p>
          <a:p>
            <a:pPr algn="just">
              <a:lnSpc>
                <a:spcPct val="150000"/>
              </a:lnSpc>
              <a:spcBef>
                <a:spcPct val="0"/>
              </a:spcBef>
              <a:buClrTx/>
              <a:buFont typeface="Wingdings" panose="05000000000000000000" pitchFamily="2" charset="2"/>
              <a:buChar char="§"/>
            </a:pPr>
            <a:r>
              <a:rPr lang="vi-VN" altLang="en-US" sz="3800">
                <a:solidFill>
                  <a:schemeClr val="accent1"/>
                </a:solidFill>
                <a:latin typeface="Verdana" panose="020B0604030504040204" pitchFamily="34" charset="0"/>
              </a:rPr>
              <a:t>Là lợi ích vật chất do QHSX quyết định</a:t>
            </a:r>
            <a:r>
              <a:rPr lang="en-US" altLang="en-US" sz="3800">
                <a:solidFill>
                  <a:schemeClr val="accent1"/>
                </a:solidFill>
                <a:latin typeface="Verdana" panose="020B0604030504040204" pitchFamily="34" charset="0"/>
              </a:rPr>
              <a:t>, có tính lịch sử</a:t>
            </a:r>
            <a:endParaRPr lang="vi-VN" altLang="en-US" sz="38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
            </a:pPr>
            <a:r>
              <a:rPr lang="vi-VN" altLang="en-US" sz="3800">
                <a:solidFill>
                  <a:schemeClr val="accent1"/>
                </a:solidFill>
                <a:latin typeface="Verdana" panose="020B0604030504040204" pitchFamily="34" charset="0"/>
              </a:rPr>
              <a:t>Thể hiện trong cả 4 khâu của quá trình TSX xã hội: SX – P² – TĐ – TD</a:t>
            </a:r>
          </a:p>
        </p:txBody>
      </p:sp>
      <p:sp>
        <p:nvSpPr>
          <p:cNvPr id="4" name="AutoShape 5"/>
          <p:cNvSpPr>
            <a:spLocks noChangeArrowheads="1"/>
          </p:cNvSpPr>
          <p:nvPr/>
        </p:nvSpPr>
        <p:spPr bwMode="gray">
          <a:xfrm>
            <a:off x="1828800" y="3098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BẢN CHẤT</a:t>
            </a:r>
          </a:p>
        </p:txBody>
      </p:sp>
    </p:spTree>
    <p:extLst>
      <p:ext uri="{BB962C8B-B14F-4D97-AF65-F5344CB8AC3E}">
        <p14:creationId xmlns:p14="http://schemas.microsoft.com/office/powerpoint/2010/main" val="113359002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8458200" y="4038600"/>
            <a:ext cx="8099176" cy="8290283"/>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600">
                <a:solidFill>
                  <a:schemeClr val="accent1"/>
                </a:solidFill>
                <a:latin typeface="Verdana" panose="020B0604030504040204" pitchFamily="34" charset="0"/>
              </a:rPr>
              <a:t>Gắn với các chủ thể kinh tế khác nhau là những lợi ích tương ứng: lợi ích của chủ doanh nghiệp trước hết là lợi nhuận, lợi ích của người lao động là thu nhập.</a:t>
            </a:r>
            <a:endParaRPr lang="en-US" altLang="en-US" sz="3600">
              <a:solidFill>
                <a:schemeClr val="accent1"/>
              </a:solidFill>
              <a:latin typeface="Verdana" panose="020B0604030504040204" pitchFamily="34" charset="0"/>
            </a:endParaRPr>
          </a:p>
          <a:p>
            <a:pPr algn="just">
              <a:lnSpc>
                <a:spcPct val="150000"/>
              </a:lnSpc>
              <a:spcBef>
                <a:spcPct val="0"/>
              </a:spcBef>
              <a:buClrTx/>
            </a:pPr>
            <a:r>
              <a:rPr lang="vi-VN" altLang="en-US" sz="3600">
                <a:solidFill>
                  <a:schemeClr val="accent1"/>
                </a:solidFill>
                <a:latin typeface="Verdana" panose="020B0604030504040204" pitchFamily="34" charset="0"/>
              </a:rPr>
              <a:t>Mỗi chủ thể tham gia vào quá trình phân phối giá trị thặng dư với vai trò của mình mà có được những lợi ích tương ứng</a:t>
            </a:r>
          </a:p>
        </p:txBody>
      </p:sp>
      <p:sp>
        <p:nvSpPr>
          <p:cNvPr id="4" name="AutoShape 5"/>
          <p:cNvSpPr>
            <a:spLocks noChangeArrowheads="1"/>
          </p:cNvSpPr>
          <p:nvPr/>
        </p:nvSpPr>
        <p:spPr bwMode="gray">
          <a:xfrm>
            <a:off x="1828800" y="28956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BIỂU HIỆN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343400"/>
            <a:ext cx="6477000" cy="7696200"/>
          </a:xfrm>
          <a:prstGeom prst="rect">
            <a:avLst/>
          </a:prstGeom>
        </p:spPr>
      </p:pic>
    </p:spTree>
    <p:extLst>
      <p:ext uri="{BB962C8B-B14F-4D97-AF65-F5344CB8AC3E}">
        <p14:creationId xmlns:p14="http://schemas.microsoft.com/office/powerpoint/2010/main" val="327194606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828800" y="4343400"/>
            <a:ext cx="14728576" cy="738663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800" b="1">
                <a:solidFill>
                  <a:schemeClr val="accent1"/>
                </a:solidFill>
                <a:latin typeface="Verdana" panose="020B0604030504040204" pitchFamily="34" charset="0"/>
              </a:rPr>
              <a:t>Lợi ích kinh tế là động lực trực tiếp của các chủ thể và hoạt động kinh tế - xã hội</a:t>
            </a:r>
            <a:r>
              <a:rPr lang="en-US" altLang="en-US" sz="3800" b="1">
                <a:solidFill>
                  <a:schemeClr val="accent1"/>
                </a:solidFill>
                <a:latin typeface="Verdana" panose="020B0604030504040204" pitchFamily="34" charset="0"/>
              </a:rPr>
              <a:t> </a:t>
            </a:r>
            <a:endParaRPr lang="en-US" altLang="en-US" sz="3800" b="1">
              <a:solidFill>
                <a:schemeClr val="accent1"/>
              </a:solidFill>
              <a:latin typeface="Verdana" panose="020B0604030504040204" pitchFamily="34" charset="0"/>
              <a:sym typeface="Wingdings" panose="05000000000000000000" pitchFamily="2" charset="2"/>
            </a:endParaRPr>
          </a:p>
          <a:p>
            <a:pPr marL="812800" indent="-6350" algn="just">
              <a:lnSpc>
                <a:spcPct val="150000"/>
              </a:lnSpc>
              <a:spcBef>
                <a:spcPct val="0"/>
              </a:spcBef>
              <a:buClrTx/>
              <a:buFont typeface="Arial" panose="020B0604020202020204" pitchFamily="34" charset="0"/>
              <a:buChar char="•"/>
            </a:pPr>
            <a:r>
              <a:rPr lang="en-US" sz="3800">
                <a:solidFill>
                  <a:schemeClr val="accent1"/>
                </a:solidFill>
                <a:latin typeface="Verdana" panose="020B0604030504040204" pitchFamily="34" charset="0"/>
                <a:sym typeface="Wingdings" panose="05000000000000000000" pitchFamily="2" charset="2"/>
              </a:rPr>
              <a:t>	</a:t>
            </a:r>
            <a:r>
              <a:rPr lang="x-none" sz="4000"/>
              <a:t>mức thu nhập càng cao, phương thức và mức độ thỏa mãn các nhu cầu vật chất càng tốt</a:t>
            </a:r>
            <a:endParaRPr lang="en-US" sz="4000"/>
          </a:p>
          <a:p>
            <a:pPr marL="812800" indent="-6350" algn="just">
              <a:lnSpc>
                <a:spcPct val="150000"/>
              </a:lnSpc>
              <a:spcBef>
                <a:spcPct val="0"/>
              </a:spcBef>
              <a:buClrTx/>
              <a:buFont typeface="Arial" panose="020B0604020202020204" pitchFamily="34" charset="0"/>
              <a:buChar char="•"/>
            </a:pPr>
            <a:r>
              <a:rPr lang="en-US" sz="4000"/>
              <a:t>	</a:t>
            </a:r>
            <a:r>
              <a:rPr lang="x-none" sz="4000"/>
              <a:t>lợi ích này phải đảm bảo trong sự liên hệ với các chủ thể khác trong xã hội</a:t>
            </a:r>
            <a:r>
              <a:rPr lang="en-US" sz="4000"/>
              <a:t> </a:t>
            </a:r>
            <a:endParaRPr lang="en-US" sz="4000">
              <a:sym typeface="Wingdings" panose="05000000000000000000" pitchFamily="2" charset="2"/>
            </a:endParaRPr>
          </a:p>
          <a:p>
            <a:pPr marL="812800" indent="-6350" algn="just">
              <a:lnSpc>
                <a:spcPct val="150000"/>
              </a:lnSpc>
              <a:spcBef>
                <a:spcPct val="0"/>
              </a:spcBef>
              <a:buClrTx/>
              <a:buFont typeface="Arial" panose="020B0604020202020204" pitchFamily="34" charset="0"/>
              <a:buChar char="•"/>
            </a:pPr>
            <a:r>
              <a:rPr lang="en-US" sz="4000">
                <a:sym typeface="Wingdings" panose="05000000000000000000" pitchFamily="2" charset="2"/>
              </a:rPr>
              <a:t>	t</a:t>
            </a:r>
            <a:r>
              <a:rPr lang="x-none" sz="4000"/>
              <a:t>heo đuổi lợi ích kinh tế chính đáng của mình, các chủ thể kinh tế đã đóng góp vào sự phát triển của nền kinh tế</a:t>
            </a:r>
            <a:r>
              <a:rPr lang="en-US" sz="4000"/>
              <a:t>.</a:t>
            </a:r>
            <a:endParaRPr lang="en-US" altLang="en-US" sz="3800">
              <a:solidFill>
                <a:schemeClr val="accent1"/>
              </a:solidFill>
              <a:latin typeface="Verdana" panose="020B0604030504040204" pitchFamily="34" charset="0"/>
            </a:endParaRPr>
          </a:p>
        </p:txBody>
      </p:sp>
      <p:sp>
        <p:nvSpPr>
          <p:cNvPr id="4" name="AutoShape 5"/>
          <p:cNvSpPr>
            <a:spLocks noChangeArrowheads="1"/>
          </p:cNvSpPr>
          <p:nvPr/>
        </p:nvSpPr>
        <p:spPr bwMode="gray">
          <a:xfrm>
            <a:off x="1828800" y="2971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VAI TRÒ</a:t>
            </a:r>
          </a:p>
        </p:txBody>
      </p:sp>
    </p:spTree>
    <p:extLst>
      <p:ext uri="{BB962C8B-B14F-4D97-AF65-F5344CB8AC3E}">
        <p14:creationId xmlns:p14="http://schemas.microsoft.com/office/powerpoint/2010/main" val="386570599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r>
              <a:rPr lang="en-US" altLang="en-US" sz="5400" b="1">
                <a:solidFill>
                  <a:schemeClr val="accent1"/>
                </a:solidFill>
              </a:rPr>
              <a:t>Sự phát triển nhận thức về nền KTTT </a:t>
            </a:r>
            <a:br>
              <a:rPr lang="en-US" altLang="en-US" sz="5400" b="1">
                <a:solidFill>
                  <a:schemeClr val="accent1"/>
                </a:solidFill>
              </a:rPr>
            </a:br>
            <a:r>
              <a:rPr lang="en-US" altLang="en-US" sz="5400" b="1">
                <a:solidFill>
                  <a:schemeClr val="accent1"/>
                </a:solidFill>
              </a:rPr>
              <a:t>định hướng XHCN</a:t>
            </a:r>
          </a:p>
        </p:txBody>
      </p:sp>
      <p:sp>
        <p:nvSpPr>
          <p:cNvPr id="4" name="Rectangle 3"/>
          <p:cNvSpPr txBox="1">
            <a:spLocks noChangeArrowheads="1"/>
          </p:cNvSpPr>
          <p:nvPr/>
        </p:nvSpPr>
        <p:spPr>
          <a:xfrm>
            <a:off x="1752600" y="3124200"/>
            <a:ext cx="15163800" cy="4897437"/>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algn="just">
              <a:spcBef>
                <a:spcPct val="50000"/>
              </a:spcBef>
            </a:pPr>
            <a:r>
              <a:rPr lang="en-US" altLang="en-US" sz="5400" b="1" i="1">
                <a:solidFill>
                  <a:schemeClr val="accent1"/>
                </a:solidFill>
              </a:rPr>
              <a:t>Đó là vì: </a:t>
            </a:r>
          </a:p>
          <a:p>
            <a:pPr algn="just">
              <a:spcBef>
                <a:spcPct val="50000"/>
              </a:spcBef>
            </a:pPr>
            <a:r>
              <a:rPr lang="en-US" altLang="en-US" sz="5400">
                <a:solidFill>
                  <a:schemeClr val="accent1"/>
                </a:solidFill>
              </a:rPr>
              <a:t>	- </a:t>
            </a:r>
            <a:r>
              <a:rPr lang="en-US" altLang="en-US" sz="5400" i="1">
                <a:solidFill>
                  <a:schemeClr val="accent1"/>
                </a:solidFill>
              </a:rPr>
              <a:t>Thứ nhất</a:t>
            </a:r>
            <a:r>
              <a:rPr lang="en-US" altLang="en-US" sz="5400">
                <a:solidFill>
                  <a:schemeClr val="accent1"/>
                </a:solidFill>
              </a:rPr>
              <a:t>, phân công lao động xã hội-cơ sở chung của sản xuất hàng hóa-được phát triển cả về chiều rộng và chiều sâu</a:t>
            </a:r>
          </a:p>
          <a:p>
            <a:pPr algn="just">
              <a:spcBef>
                <a:spcPct val="50000"/>
              </a:spcBef>
            </a:pPr>
            <a:r>
              <a:rPr lang="en-US" altLang="en-US" sz="5400">
                <a:solidFill>
                  <a:schemeClr val="accent1"/>
                </a:solidFill>
              </a:rPr>
              <a:t>	-</a:t>
            </a:r>
            <a:r>
              <a:rPr lang="en-US" altLang="en-US" sz="5400" i="1">
                <a:solidFill>
                  <a:schemeClr val="accent1"/>
                </a:solidFill>
              </a:rPr>
              <a:t>Thứ hai</a:t>
            </a:r>
            <a:r>
              <a:rPr lang="en-US" altLang="en-US" sz="5400">
                <a:solidFill>
                  <a:schemeClr val="accent1"/>
                </a:solidFill>
              </a:rPr>
              <a:t>, trong nền kinh tế tồn tại nhiều loại hình sở hữu (SH toàn dân, SH tập thể, SH tư nhân, SH hỗn hợp) </a:t>
            </a:r>
          </a:p>
          <a:p>
            <a:pPr algn="just">
              <a:spcBef>
                <a:spcPct val="50000"/>
              </a:spcBef>
            </a:pPr>
            <a:r>
              <a:rPr lang="en-US" altLang="en-US" sz="5400">
                <a:solidFill>
                  <a:schemeClr val="accent1"/>
                </a:solidFill>
              </a:rPr>
              <a:t>	→ cho nên vẫn có sự tách biệt tương đối về kinh tế giữa những người sản xuất với nhau</a:t>
            </a:r>
          </a:p>
        </p:txBody>
      </p:sp>
    </p:spTree>
    <p:extLst>
      <p:ext uri="{BB962C8B-B14F-4D97-AF65-F5344CB8AC3E}">
        <p14:creationId xmlns:p14="http://schemas.microsoft.com/office/powerpoint/2010/main" val="428454809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250"/>
                                        <p:tgtEl>
                                          <p:spTgt spid="4">
                                            <p:txEl>
                                              <p:pRg st="1" end="1"/>
                                            </p:txEl>
                                          </p:spTgt>
                                        </p:tgtEl>
                                      </p:cBhvr>
                                    </p:animEffect>
                                    <p:anim calcmode="lin" valueType="num">
                                      <p:cBhvr>
                                        <p:cTn id="1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50"/>
                                        <p:tgtEl>
                                          <p:spTgt spid="4">
                                            <p:txEl>
                                              <p:pRg st="2" end="2"/>
                                            </p:txEl>
                                          </p:spTgt>
                                        </p:tgtEl>
                                      </p:cBhvr>
                                    </p:animEffect>
                                    <p:anim calcmode="lin" valueType="num">
                                      <p:cBhvr>
                                        <p:cTn id="22"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250"/>
                                        <p:tgtEl>
                                          <p:spTgt spid="4">
                                            <p:txEl>
                                              <p:pRg st="3" end="3"/>
                                            </p:txEl>
                                          </p:spTgt>
                                        </p:tgtEl>
                                      </p:cBhvr>
                                    </p:animEffect>
                                    <p:anim calcmode="lin" valueType="num">
                                      <p:cBhvr>
                                        <p:cTn id="29"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828800" y="4246900"/>
            <a:ext cx="147285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pPr>
            <a:r>
              <a:rPr lang="vi-VN" altLang="en-US" sz="3600" b="1">
                <a:solidFill>
                  <a:schemeClr val="accent1"/>
                </a:solidFill>
                <a:latin typeface="Verdana" panose="020B0604030504040204" pitchFamily="34" charset="0"/>
              </a:rPr>
              <a:t>Lợi ích kinh tế là cơ sở thúc đẩy sự phát triển các lợi ích khác</a:t>
            </a:r>
            <a:endParaRPr lang="en-US" altLang="en-US" sz="3600" b="1">
              <a:solidFill>
                <a:schemeClr val="accent1"/>
              </a:solidFill>
              <a:latin typeface="Verdana" panose="020B0604030504040204" pitchFamily="34" charset="0"/>
            </a:endParaRPr>
          </a:p>
          <a:p>
            <a:pPr marL="863600" indent="-6350" algn="just">
              <a:lnSpc>
                <a:spcPct val="150000"/>
              </a:lnSpc>
              <a:spcBef>
                <a:spcPct val="0"/>
              </a:spcBef>
              <a:buClrTx/>
              <a:buFont typeface="Wingdings" panose="05000000000000000000" pitchFamily="2" charset="2"/>
              <a:buChar char="§"/>
            </a:pPr>
            <a:r>
              <a:rPr lang="x-none" sz="3600"/>
              <a:t>Phương thức và mức độ thỏa mãn các nhu cầu vật chất còn phụ thuộc địa vị của con người trong hệ thống quan hệ sản xuất xã hội </a:t>
            </a:r>
            <a:r>
              <a:rPr lang="en-US" sz="3600">
                <a:sym typeface="Wingdings" panose="05000000000000000000" pitchFamily="2" charset="2"/>
              </a:rPr>
              <a:t> đấu tranh GIAI CẤP giành quyền làm chủ TLSX</a:t>
            </a:r>
          </a:p>
          <a:p>
            <a:pPr marL="863600" indent="-6350" algn="just">
              <a:lnSpc>
                <a:spcPct val="150000"/>
              </a:lnSpc>
              <a:spcBef>
                <a:spcPct val="0"/>
              </a:spcBef>
              <a:buClrTx/>
              <a:buFont typeface="Wingdings" panose="05000000000000000000" pitchFamily="2" charset="2"/>
              <a:buChar char="§"/>
            </a:pPr>
            <a:r>
              <a:rPr lang="x-none" sz="3600"/>
              <a:t>Lợi ích kinh tế được thực hiện sẽ tạo điều kiện vật chất cho sự hình thành và thực hiện lợi ích chính trị, lợi ích xã hội, lợi ích văn hóa của các chủ thể xã hội.</a:t>
            </a:r>
            <a:endParaRPr lang="en-US" sz="3600"/>
          </a:p>
          <a:p>
            <a:pPr marL="863600" indent="-6350" algn="just">
              <a:lnSpc>
                <a:spcPct val="150000"/>
              </a:lnSpc>
              <a:spcBef>
                <a:spcPct val="0"/>
              </a:spcBef>
              <a:buClrTx/>
              <a:buFont typeface="Wingdings" panose="05000000000000000000" pitchFamily="2" charset="2"/>
              <a:buChar char="§"/>
            </a:pPr>
            <a:r>
              <a:rPr lang="x-none" sz="3600"/>
              <a:t>Lợi ích kinh tế mang tính khách quan và là động lực mạnh mẽ để phát triển kinh tế - xã hội.</a:t>
            </a:r>
            <a:endParaRPr lang="vi-VN" altLang="en-US" sz="3600">
              <a:solidFill>
                <a:schemeClr val="accent1"/>
              </a:solidFill>
              <a:latin typeface="Verdana" panose="020B0604030504040204" pitchFamily="34" charset="0"/>
            </a:endParaRPr>
          </a:p>
        </p:txBody>
      </p:sp>
      <p:sp>
        <p:nvSpPr>
          <p:cNvPr id="4" name="AutoShape 5"/>
          <p:cNvSpPr>
            <a:spLocks noChangeArrowheads="1"/>
          </p:cNvSpPr>
          <p:nvPr/>
        </p:nvSpPr>
        <p:spPr bwMode="gray">
          <a:xfrm>
            <a:off x="1828800" y="2971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VAI TRÒ</a:t>
            </a:r>
          </a:p>
        </p:txBody>
      </p:sp>
    </p:spTree>
    <p:extLst>
      <p:ext uri="{BB962C8B-B14F-4D97-AF65-F5344CB8AC3E}">
        <p14:creationId xmlns:p14="http://schemas.microsoft.com/office/powerpoint/2010/main" val="182502292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Quan hệ 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828800" y="4343400"/>
            <a:ext cx="14728576" cy="827784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000">
                <a:solidFill>
                  <a:schemeClr val="accent1"/>
                </a:solidFill>
                <a:latin typeface="Verdana" panose="020B0604030504040204" pitchFamily="34" charset="0"/>
              </a:rPr>
              <a:t>Quan hệ lợi ích kinh tế là sự thiết lập những tương tác giữa con người với con người, giữa các cộng đồng người, giữa các tổ chức kinh tế, giữa các bộ phận hợp thành nền kinh tế, giữa con người với tổ chức kinh tế, giữa quốc gia với phần còn lại của thế giới nhằm mục tiêu xác lập các lợi ích kinh tế trong mối liên hệ với trình độ phát triển của lực lượng sản xuất và kiến trúc thượng tầng tương ứng của một giai đoạn phát triển xã hội nhất định.</a:t>
            </a:r>
          </a:p>
        </p:txBody>
      </p:sp>
      <p:sp>
        <p:nvSpPr>
          <p:cNvPr id="4" name="AutoShape 5"/>
          <p:cNvSpPr>
            <a:spLocks noChangeArrowheads="1"/>
          </p:cNvSpPr>
          <p:nvPr/>
        </p:nvSpPr>
        <p:spPr bwMode="gray">
          <a:xfrm>
            <a:off x="1828800" y="2971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KHÁI NIỆM</a:t>
            </a:r>
          </a:p>
        </p:txBody>
      </p:sp>
    </p:spTree>
    <p:extLst>
      <p:ext uri="{BB962C8B-B14F-4D97-AF65-F5344CB8AC3E}">
        <p14:creationId xmlns:p14="http://schemas.microsoft.com/office/powerpoint/2010/main" val="425862719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Quan hệ lợi ích kinh tế</a:t>
            </a:r>
            <a:endParaRPr lang="vi-VN" altLang="en-US" sz="6600" b="1">
              <a:solidFill>
                <a:schemeClr val="accent1"/>
              </a:solidFill>
              <a:latin typeface="Verdana" panose="020B0604030504040204" pitchFamily="34" charset="0"/>
            </a:endParaRPr>
          </a:p>
        </p:txBody>
      </p:sp>
      <p:sp>
        <p:nvSpPr>
          <p:cNvPr id="4" name="AutoShape 5"/>
          <p:cNvSpPr>
            <a:spLocks noChangeArrowheads="1"/>
          </p:cNvSpPr>
          <p:nvPr/>
        </p:nvSpPr>
        <p:spPr bwMode="gray">
          <a:xfrm>
            <a:off x="1828800" y="2971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CƠ CẤU</a:t>
            </a:r>
          </a:p>
        </p:txBody>
      </p:sp>
      <p:graphicFrame>
        <p:nvGraphicFramePr>
          <p:cNvPr id="2" name="Diagram 1"/>
          <p:cNvGraphicFramePr/>
          <p:nvPr>
            <p:extLst>
              <p:ext uri="{D42A27DB-BD31-4B8C-83A1-F6EECF244321}">
                <p14:modId xmlns:p14="http://schemas.microsoft.com/office/powerpoint/2010/main" val="2269134474"/>
              </p:ext>
            </p:extLst>
          </p:nvPr>
        </p:nvGraphicFramePr>
        <p:xfrm>
          <a:off x="1828800" y="4267200"/>
          <a:ext cx="14706600" cy="845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283275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graphicEl>
                                              <a:dgm id="{4B166089-EF68-4B92-B516-CAECAC060A26}"/>
                                            </p:graphicEl>
                                          </p:spTgt>
                                        </p:tgtEl>
                                        <p:attrNameLst>
                                          <p:attrName>style.visibility</p:attrName>
                                        </p:attrNameLst>
                                      </p:cBhvr>
                                      <p:to>
                                        <p:strVal val="visible"/>
                                      </p:to>
                                    </p:set>
                                    <p:animEffect transition="in" filter="fade">
                                      <p:cBhvr>
                                        <p:cTn id="12" dur="1000"/>
                                        <p:tgtEl>
                                          <p:spTgt spid="2">
                                            <p:graphicEl>
                                              <a:dgm id="{4B166089-EF68-4B92-B516-CAECAC060A26}"/>
                                            </p:graphicEl>
                                          </p:spTgt>
                                        </p:tgtEl>
                                      </p:cBhvr>
                                    </p:animEffect>
                                    <p:anim calcmode="lin" valueType="num">
                                      <p:cBhvr>
                                        <p:cTn id="13" dur="1000" fill="hold"/>
                                        <p:tgtEl>
                                          <p:spTgt spid="2">
                                            <p:graphicEl>
                                              <a:dgm id="{4B166089-EF68-4B92-B516-CAECAC060A26}"/>
                                            </p:graphicEl>
                                          </p:spTgt>
                                        </p:tgtEl>
                                        <p:attrNameLst>
                                          <p:attrName>ppt_x</p:attrName>
                                        </p:attrNameLst>
                                      </p:cBhvr>
                                      <p:tavLst>
                                        <p:tav tm="0">
                                          <p:val>
                                            <p:strVal val="#ppt_x"/>
                                          </p:val>
                                        </p:tav>
                                        <p:tav tm="100000">
                                          <p:val>
                                            <p:strVal val="#ppt_x"/>
                                          </p:val>
                                        </p:tav>
                                      </p:tavLst>
                                    </p:anim>
                                    <p:anim calcmode="lin" valueType="num">
                                      <p:cBhvr>
                                        <p:cTn id="14" dur="1000" fill="hold"/>
                                        <p:tgtEl>
                                          <p:spTgt spid="2">
                                            <p:graphicEl>
                                              <a:dgm id="{4B166089-EF68-4B92-B516-CAECAC060A26}"/>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graphicEl>
                                              <a:dgm id="{9F6EB894-9156-4946-B4E9-8D855BC14CD2}"/>
                                            </p:graphicEl>
                                          </p:spTgt>
                                        </p:tgtEl>
                                        <p:attrNameLst>
                                          <p:attrName>style.visibility</p:attrName>
                                        </p:attrNameLst>
                                      </p:cBhvr>
                                      <p:to>
                                        <p:strVal val="visible"/>
                                      </p:to>
                                    </p:set>
                                    <p:animEffect transition="in" filter="fade">
                                      <p:cBhvr>
                                        <p:cTn id="19" dur="1000"/>
                                        <p:tgtEl>
                                          <p:spTgt spid="2">
                                            <p:graphicEl>
                                              <a:dgm id="{9F6EB894-9156-4946-B4E9-8D855BC14CD2}"/>
                                            </p:graphicEl>
                                          </p:spTgt>
                                        </p:tgtEl>
                                      </p:cBhvr>
                                    </p:animEffect>
                                    <p:anim calcmode="lin" valueType="num">
                                      <p:cBhvr>
                                        <p:cTn id="20" dur="1000" fill="hold"/>
                                        <p:tgtEl>
                                          <p:spTgt spid="2">
                                            <p:graphicEl>
                                              <a:dgm id="{9F6EB894-9156-4946-B4E9-8D855BC14CD2}"/>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9F6EB894-9156-4946-B4E9-8D855BC14CD2}"/>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40EF2192-A500-41A4-A530-F7A9F40E3DF4}"/>
                                            </p:graphicEl>
                                          </p:spTgt>
                                        </p:tgtEl>
                                        <p:attrNameLst>
                                          <p:attrName>style.visibility</p:attrName>
                                        </p:attrNameLst>
                                      </p:cBhvr>
                                      <p:to>
                                        <p:strVal val="visible"/>
                                      </p:to>
                                    </p:set>
                                    <p:animEffect transition="in" filter="fade">
                                      <p:cBhvr>
                                        <p:cTn id="26" dur="1000"/>
                                        <p:tgtEl>
                                          <p:spTgt spid="2">
                                            <p:graphicEl>
                                              <a:dgm id="{40EF2192-A500-41A4-A530-F7A9F40E3DF4}"/>
                                            </p:graphicEl>
                                          </p:spTgt>
                                        </p:tgtEl>
                                      </p:cBhvr>
                                    </p:animEffect>
                                    <p:anim calcmode="lin" valueType="num">
                                      <p:cBhvr>
                                        <p:cTn id="27" dur="1000" fill="hold"/>
                                        <p:tgtEl>
                                          <p:spTgt spid="2">
                                            <p:graphicEl>
                                              <a:dgm id="{40EF2192-A500-41A4-A530-F7A9F40E3DF4}"/>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40EF2192-A500-41A4-A530-F7A9F40E3DF4}"/>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graphicEl>
                                              <a:dgm id="{B7134CEE-CCB9-48F9-9412-A81EBA23D2C1}"/>
                                            </p:graphicEl>
                                          </p:spTgt>
                                        </p:tgtEl>
                                        <p:attrNameLst>
                                          <p:attrName>style.visibility</p:attrName>
                                        </p:attrNameLst>
                                      </p:cBhvr>
                                      <p:to>
                                        <p:strVal val="visible"/>
                                      </p:to>
                                    </p:set>
                                    <p:animEffect transition="in" filter="fade">
                                      <p:cBhvr>
                                        <p:cTn id="33" dur="1000"/>
                                        <p:tgtEl>
                                          <p:spTgt spid="2">
                                            <p:graphicEl>
                                              <a:dgm id="{B7134CEE-CCB9-48F9-9412-A81EBA23D2C1}"/>
                                            </p:graphicEl>
                                          </p:spTgt>
                                        </p:tgtEl>
                                      </p:cBhvr>
                                    </p:animEffect>
                                    <p:anim calcmode="lin" valueType="num">
                                      <p:cBhvr>
                                        <p:cTn id="34" dur="1000" fill="hold"/>
                                        <p:tgtEl>
                                          <p:spTgt spid="2">
                                            <p:graphicEl>
                                              <a:dgm id="{B7134CEE-CCB9-48F9-9412-A81EBA23D2C1}"/>
                                            </p:graphicEl>
                                          </p:spTgt>
                                        </p:tgtEl>
                                        <p:attrNameLst>
                                          <p:attrName>ppt_x</p:attrName>
                                        </p:attrNameLst>
                                      </p:cBhvr>
                                      <p:tavLst>
                                        <p:tav tm="0">
                                          <p:val>
                                            <p:strVal val="#ppt_x"/>
                                          </p:val>
                                        </p:tav>
                                        <p:tav tm="100000">
                                          <p:val>
                                            <p:strVal val="#ppt_x"/>
                                          </p:val>
                                        </p:tav>
                                      </p:tavLst>
                                    </p:anim>
                                    <p:anim calcmode="lin" valueType="num">
                                      <p:cBhvr>
                                        <p:cTn id="35" dur="1000" fill="hold"/>
                                        <p:tgtEl>
                                          <p:spTgt spid="2">
                                            <p:graphicEl>
                                              <a:dgm id="{B7134CEE-CCB9-48F9-9412-A81EBA23D2C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2" grpId="0">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Quan hệ 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959224" y="4724400"/>
            <a:ext cx="14728576" cy="6906571"/>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lnSpc>
                <a:spcPct val="150000"/>
              </a:lnSpc>
              <a:spcBef>
                <a:spcPct val="0"/>
              </a:spcBef>
              <a:buClrTx/>
              <a:buNone/>
            </a:pPr>
            <a:r>
              <a:rPr lang="vi-VN" altLang="en-US" sz="4300" b="1">
                <a:solidFill>
                  <a:schemeClr val="accent1"/>
                </a:solidFill>
                <a:latin typeface="Verdana" panose="020B0604030504040204" pitchFamily="34" charset="0"/>
              </a:rPr>
              <a:t>Lợi ích xã hội </a:t>
            </a:r>
            <a:r>
              <a:rPr lang="vi-VN" altLang="en-US" sz="4300">
                <a:solidFill>
                  <a:schemeClr val="accent1"/>
                </a:solidFill>
                <a:latin typeface="Verdana" panose="020B0604030504040204" pitchFamily="34" charset="0"/>
              </a:rPr>
              <a:t>giữ vai trò chủ đạo vì:</a:t>
            </a:r>
            <a:r>
              <a:rPr lang="en-US" altLang="en-US" sz="4300">
                <a:solidFill>
                  <a:schemeClr val="accent1"/>
                </a:solidFill>
                <a:latin typeface="Verdana" panose="020B0604030504040204" pitchFamily="34" charset="0"/>
              </a:rPr>
              <a:t> </a:t>
            </a:r>
            <a:r>
              <a:rPr lang="vi-VN" altLang="en-US" sz="4300">
                <a:solidFill>
                  <a:schemeClr val="accent1"/>
                </a:solidFill>
                <a:latin typeface="Verdana" panose="020B0604030504040204" pitchFamily="34" charset="0"/>
              </a:rPr>
              <a:t>nó quyết định mục đích, phương hướng phát triển của nền SXXH</a:t>
            </a:r>
          </a:p>
          <a:p>
            <a:pPr marL="0" indent="0" algn="just">
              <a:lnSpc>
                <a:spcPct val="150000"/>
              </a:lnSpc>
              <a:spcBef>
                <a:spcPct val="0"/>
              </a:spcBef>
              <a:buClrTx/>
              <a:buNone/>
            </a:pPr>
            <a:r>
              <a:rPr lang="vi-VN" altLang="en-US" sz="4300" b="1">
                <a:solidFill>
                  <a:schemeClr val="accent1"/>
                </a:solidFill>
                <a:latin typeface="Verdana" panose="020B0604030504040204" pitchFamily="34" charset="0"/>
              </a:rPr>
              <a:t>Lợi ích cá nhân </a:t>
            </a:r>
            <a:r>
              <a:rPr lang="vi-VN" altLang="en-US" sz="4300">
                <a:solidFill>
                  <a:schemeClr val="accent1"/>
                </a:solidFill>
                <a:latin typeface="Verdana" panose="020B0604030504040204" pitchFamily="34" charset="0"/>
              </a:rPr>
              <a:t>là động lực trực tiếp, mạnh mẽ nhất, bởi vì:</a:t>
            </a:r>
          </a:p>
          <a:p>
            <a:pPr algn="just">
              <a:lnSpc>
                <a:spcPct val="150000"/>
              </a:lnSpc>
              <a:spcBef>
                <a:spcPct val="0"/>
              </a:spcBef>
              <a:buClrTx/>
              <a:buFont typeface="Wingdings" panose="05000000000000000000" pitchFamily="2" charset="2"/>
              <a:buChar char="§"/>
            </a:pPr>
            <a:r>
              <a:rPr lang="vi-VN" altLang="en-US" sz="4300">
                <a:solidFill>
                  <a:schemeClr val="accent1"/>
                </a:solidFill>
                <a:latin typeface="Verdana" panose="020B0604030504040204" pitchFamily="34" charset="0"/>
              </a:rPr>
              <a:t>là lợi ích thiết thực nhất, gắn liền với từng cá nhân người SXKD, cá nhân người LĐ</a:t>
            </a:r>
          </a:p>
          <a:p>
            <a:pPr algn="just">
              <a:lnSpc>
                <a:spcPct val="150000"/>
              </a:lnSpc>
              <a:spcBef>
                <a:spcPct val="0"/>
              </a:spcBef>
              <a:buClrTx/>
              <a:buFont typeface="Wingdings" panose="05000000000000000000" pitchFamily="2" charset="2"/>
              <a:buChar char="§"/>
            </a:pPr>
            <a:r>
              <a:rPr lang="vi-VN" altLang="en-US" sz="4300">
                <a:solidFill>
                  <a:schemeClr val="accent1"/>
                </a:solidFill>
                <a:latin typeface="Verdana" panose="020B0604030504040204" pitchFamily="34" charset="0"/>
              </a:rPr>
              <a:t>là cơ sở để thực hiện lợi ích tập thể và lợi ích xã hội</a:t>
            </a:r>
          </a:p>
        </p:txBody>
      </p:sp>
      <p:sp>
        <p:nvSpPr>
          <p:cNvPr id="4" name="AutoShape 5"/>
          <p:cNvSpPr>
            <a:spLocks noChangeArrowheads="1"/>
          </p:cNvSpPr>
          <p:nvPr/>
        </p:nvSpPr>
        <p:spPr bwMode="gray">
          <a:xfrm>
            <a:off x="1828800" y="2971800"/>
            <a:ext cx="2895600"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1">
                <a:solidFill>
                  <a:srgbClr val="002060"/>
                </a:solidFill>
              </a:rPr>
              <a:t>CƠ CẤU</a:t>
            </a:r>
          </a:p>
        </p:txBody>
      </p:sp>
    </p:spTree>
    <p:extLst>
      <p:ext uri="{BB962C8B-B14F-4D97-AF65-F5344CB8AC3E}">
        <p14:creationId xmlns:p14="http://schemas.microsoft.com/office/powerpoint/2010/main" val="388040340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Sự thống nhất của </a:t>
            </a:r>
            <a:br>
              <a:rPr lang="en-US" altLang="en-US" sz="6600" b="1">
                <a:solidFill>
                  <a:schemeClr val="accent1"/>
                </a:solidFill>
                <a:latin typeface="Verdana" panose="020B0604030504040204" pitchFamily="34" charset="0"/>
              </a:rPr>
            </a:br>
            <a:r>
              <a:rPr lang="en-US" altLang="en-US" sz="6600" b="1">
                <a:solidFill>
                  <a:schemeClr val="accent1"/>
                </a:solidFill>
                <a:latin typeface="Verdana" panose="020B0604030504040204" pitchFamily="34" charset="0"/>
              </a:rPr>
              <a:t>quan hệ 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854200" y="3733800"/>
            <a:ext cx="14728576" cy="7571303"/>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q"/>
            </a:pPr>
            <a:r>
              <a:rPr lang="vi-VN" altLang="en-US" sz="3600">
                <a:solidFill>
                  <a:schemeClr val="accent1"/>
                </a:solidFill>
                <a:latin typeface="Verdana" panose="020B0604030504040204" pitchFamily="34" charset="0"/>
              </a:rPr>
              <a:t>Một chủ thể có thể trở thành bộ phận cấu thành của chủ thể khác. Do đó, lợi ích của chủ thể này được thực hiện thì lợi ích của chủ thể khác cũng trực tiếp hoặc gián tiếp được thực hiện</a:t>
            </a:r>
            <a:r>
              <a:rPr lang="en-US" altLang="en-US" sz="3600">
                <a:solidFill>
                  <a:schemeClr val="accent1"/>
                </a:solidFill>
                <a:latin typeface="Verdana" panose="020B0604030504040204" pitchFamily="34" charset="0"/>
              </a:rPr>
              <a:t>.</a:t>
            </a:r>
          </a:p>
          <a:p>
            <a:pPr algn="just">
              <a:lnSpc>
                <a:spcPct val="150000"/>
              </a:lnSpc>
              <a:spcBef>
                <a:spcPct val="0"/>
              </a:spcBef>
              <a:buClrTx/>
              <a:buFont typeface="Wingdings" panose="05000000000000000000" pitchFamily="2" charset="2"/>
              <a:buChar char="q"/>
            </a:pPr>
            <a:r>
              <a:rPr lang="vi-VN" altLang="en-US" sz="3600">
                <a:solidFill>
                  <a:schemeClr val="accent1"/>
                </a:solidFill>
                <a:latin typeface="Verdana" panose="020B0604030504040204" pitchFamily="34" charset="0"/>
              </a:rPr>
              <a:t>Mục tiêu của các chủ thể chỉ được thực hiện trong mối quan hệ và phù hợp với mục tiêu của các chủ thể khác. Khi các chủ thể kinh tế hành động vì mục tiêu chung hoặc các mục tiêu thống nhất với nhau thì các lợi ích kinh tế của các chủ chể đó thống nhất với nhau</a:t>
            </a:r>
            <a:r>
              <a:rPr lang="en-US" altLang="en-US" sz="3600">
                <a:solidFill>
                  <a:schemeClr val="accent1"/>
                </a:solidFill>
                <a:latin typeface="Verdana" panose="020B0604030504040204" pitchFamily="34" charset="0"/>
              </a:rPr>
              <a:t>.</a:t>
            </a:r>
            <a:endParaRPr lang="vi-VN" altLang="en-US" sz="3600">
              <a:solidFill>
                <a:schemeClr val="accent1"/>
              </a:solidFill>
              <a:latin typeface="Verdana" panose="020B0604030504040204" pitchFamily="34" charset="0"/>
            </a:endParaRPr>
          </a:p>
        </p:txBody>
      </p:sp>
    </p:spTree>
    <p:extLst>
      <p:ext uri="{BB962C8B-B14F-4D97-AF65-F5344CB8AC3E}">
        <p14:creationId xmlns:p14="http://schemas.microsoft.com/office/powerpoint/2010/main" val="4316991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en-US" altLang="en-US" sz="6600" b="1">
                <a:solidFill>
                  <a:schemeClr val="accent1"/>
                </a:solidFill>
                <a:latin typeface="Verdana" panose="020B0604030504040204" pitchFamily="34" charset="0"/>
              </a:rPr>
              <a:t>Sự mâu thuẫn trong </a:t>
            </a:r>
            <a:br>
              <a:rPr lang="en-US" altLang="en-US" sz="6600" b="1">
                <a:solidFill>
                  <a:schemeClr val="accent1"/>
                </a:solidFill>
                <a:latin typeface="Verdana" panose="020B0604030504040204" pitchFamily="34" charset="0"/>
              </a:rPr>
            </a:br>
            <a:r>
              <a:rPr lang="en-US" altLang="en-US" sz="6600" b="1">
                <a:solidFill>
                  <a:schemeClr val="accent1"/>
                </a:solidFill>
                <a:latin typeface="Verdana" panose="020B0604030504040204" pitchFamily="34" charset="0"/>
              </a:rPr>
              <a:t>quan hệ lợi ích kinh tế</a:t>
            </a:r>
            <a:endParaRPr lang="vi-VN" altLang="en-US" sz="6600" b="1">
              <a:solidFill>
                <a:schemeClr val="accent1"/>
              </a:solidFill>
              <a:latin typeface="Verdana" panose="020B0604030504040204" pitchFamily="34" charset="0"/>
            </a:endParaRPr>
          </a:p>
        </p:txBody>
      </p:sp>
      <p:sp>
        <p:nvSpPr>
          <p:cNvPr id="29" name="Text Box 12"/>
          <p:cNvSpPr txBox="1">
            <a:spLocks noChangeArrowheads="1"/>
          </p:cNvSpPr>
          <p:nvPr/>
        </p:nvSpPr>
        <p:spPr bwMode="auto">
          <a:xfrm>
            <a:off x="1854200" y="3733800"/>
            <a:ext cx="14728576" cy="8402300"/>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q"/>
            </a:pPr>
            <a:r>
              <a:rPr lang="vi-VN" altLang="en-US" sz="3600">
                <a:solidFill>
                  <a:schemeClr val="accent1"/>
                </a:solidFill>
                <a:latin typeface="Verdana" panose="020B0604030504040204" pitchFamily="34" charset="0"/>
              </a:rPr>
              <a:t>Các quan hệ lợi ích kinh tế mâu thuẫn với nhau vì các chủ thể kinh tế có thể hành động theo những phương thức khác nhau để thực hiện các lợi ích của mình. Sự khác nhau đó đến mức đối lập thì trở thành mâu thuẫn.</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q"/>
            </a:pPr>
            <a:r>
              <a:rPr lang="vi-VN" altLang="en-US" sz="3600">
                <a:solidFill>
                  <a:schemeClr val="accent1"/>
                </a:solidFill>
                <a:latin typeface="Verdana" panose="020B0604030504040204" pitchFamily="34" charset="0"/>
              </a:rPr>
              <a:t>Lợi ích của những chủ thể kinh tế có quan hệ trực tiếp trong việc phân phối kết quả hoạt động sản xuất, kinh doanh cũng có thể mâu thuẫn với nhau vì tại một thời điểm kết quả hoạt động sản xuất, kinh doanh là xác định.</a:t>
            </a:r>
            <a:endParaRPr lang="en-US" altLang="en-US" sz="36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q"/>
            </a:pPr>
            <a:r>
              <a:rPr lang="vi-VN" altLang="en-US" sz="3600">
                <a:solidFill>
                  <a:schemeClr val="accent1"/>
                </a:solidFill>
                <a:latin typeface="Verdana" panose="020B0604030504040204" pitchFamily="34" charset="0"/>
              </a:rPr>
              <a:t>Mâu thuẫn về lợi ích kinh tế là cội nguồn của các xung đột xã hội. Do vậy, </a:t>
            </a:r>
            <a:r>
              <a:rPr lang="en-US" altLang="en-US" sz="3600">
                <a:solidFill>
                  <a:schemeClr val="accent1"/>
                </a:solidFill>
                <a:latin typeface="Verdana" panose="020B0604030504040204" pitchFamily="34" charset="0"/>
              </a:rPr>
              <a:t>Nhà nước cần </a:t>
            </a:r>
            <a:r>
              <a:rPr lang="vi-VN" altLang="en-US" sz="3600">
                <a:solidFill>
                  <a:schemeClr val="accent1"/>
                </a:solidFill>
                <a:latin typeface="Verdana" panose="020B0604030504040204" pitchFamily="34" charset="0"/>
              </a:rPr>
              <a:t>điều hoà mâu thuẫn</a:t>
            </a:r>
            <a:r>
              <a:rPr lang="en-US" altLang="en-US" sz="3600">
                <a:solidFill>
                  <a:schemeClr val="accent1"/>
                </a:solidFill>
                <a:latin typeface="Verdana" panose="020B0604030504040204" pitchFamily="34" charset="0"/>
              </a:rPr>
              <a:t>.</a:t>
            </a:r>
            <a:endParaRPr lang="vi-VN" altLang="en-US" sz="3600">
              <a:solidFill>
                <a:schemeClr val="accent1"/>
              </a:solidFill>
              <a:latin typeface="Verdana" panose="020B0604030504040204" pitchFamily="34" charset="0"/>
            </a:endParaRPr>
          </a:p>
        </p:txBody>
      </p:sp>
    </p:spTree>
    <p:extLst>
      <p:ext uri="{BB962C8B-B14F-4D97-AF65-F5344CB8AC3E}">
        <p14:creationId xmlns:p14="http://schemas.microsoft.com/office/powerpoint/2010/main" val="199974022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600" b="1">
                <a:solidFill>
                  <a:schemeClr val="accent1"/>
                </a:solidFill>
                <a:latin typeface="Verdana" panose="020B0604030504040204" pitchFamily="34" charset="0"/>
              </a:rPr>
              <a:t>Các nhân tố ảnh hưởng đến </a:t>
            </a:r>
            <a:br>
              <a:rPr lang="en-US" altLang="en-US" sz="6600" b="1">
                <a:solidFill>
                  <a:schemeClr val="accent1"/>
                </a:solidFill>
                <a:latin typeface="Verdana" panose="020B0604030504040204" pitchFamily="34" charset="0"/>
              </a:rPr>
            </a:br>
            <a:r>
              <a:rPr lang="vi-VN" altLang="en-US" sz="6600" b="1">
                <a:solidFill>
                  <a:schemeClr val="accent1"/>
                </a:solidFill>
                <a:latin typeface="Verdana" panose="020B0604030504040204" pitchFamily="34" charset="0"/>
              </a:rPr>
              <a:t>quan hệ lợi ích kinh tế </a:t>
            </a:r>
          </a:p>
        </p:txBody>
      </p:sp>
      <p:graphicFrame>
        <p:nvGraphicFramePr>
          <p:cNvPr id="3" name="Diagram 2"/>
          <p:cNvGraphicFramePr/>
          <p:nvPr>
            <p:extLst>
              <p:ext uri="{D42A27DB-BD31-4B8C-83A1-F6EECF244321}">
                <p14:modId xmlns:p14="http://schemas.microsoft.com/office/powerpoint/2010/main" val="1102299407"/>
              </p:ext>
            </p:extLst>
          </p:nvPr>
        </p:nvGraphicFramePr>
        <p:xfrm>
          <a:off x="1981200" y="3581400"/>
          <a:ext cx="143256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26085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600" b="1">
                <a:solidFill>
                  <a:schemeClr val="accent1"/>
                </a:solidFill>
                <a:latin typeface="Verdana" panose="020B0604030504040204" pitchFamily="34" charset="0"/>
              </a:rPr>
              <a:t>Một số quan hệ lợi ích kinh tế cơ bản trong nền kinh tế thị trường</a:t>
            </a:r>
          </a:p>
        </p:txBody>
      </p:sp>
      <p:graphicFrame>
        <p:nvGraphicFramePr>
          <p:cNvPr id="3" name="Diagram 2"/>
          <p:cNvGraphicFramePr/>
          <p:nvPr>
            <p:extLst>
              <p:ext uri="{D42A27DB-BD31-4B8C-83A1-F6EECF244321}">
                <p14:modId xmlns:p14="http://schemas.microsoft.com/office/powerpoint/2010/main" val="2009918170"/>
              </p:ext>
            </p:extLst>
          </p:nvPr>
        </p:nvGraphicFramePr>
        <p:xfrm>
          <a:off x="1981200" y="3581400"/>
          <a:ext cx="143256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39383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fontScale="90000"/>
          </a:bodyPr>
          <a:lstStyle/>
          <a:p>
            <a:r>
              <a:rPr lang="vi-VN" altLang="en-US" sz="6600" b="1">
                <a:solidFill>
                  <a:schemeClr val="accent1"/>
                </a:solidFill>
                <a:latin typeface="Verdana" panose="020B0604030504040204" pitchFamily="34" charset="0"/>
              </a:rPr>
              <a:t>Phương thức thực hiện lợi ích kinh tế trong các quan hệ lợi ích chủ yếu</a:t>
            </a:r>
          </a:p>
        </p:txBody>
      </p:sp>
      <p:graphicFrame>
        <p:nvGraphicFramePr>
          <p:cNvPr id="4" name="Diagram 3"/>
          <p:cNvGraphicFramePr/>
          <p:nvPr>
            <p:extLst>
              <p:ext uri="{D42A27DB-BD31-4B8C-83A1-F6EECF244321}">
                <p14:modId xmlns:p14="http://schemas.microsoft.com/office/powerpoint/2010/main" val="3600328561"/>
              </p:ext>
            </p:extLst>
          </p:nvPr>
        </p:nvGraphicFramePr>
        <p:xfrm>
          <a:off x="1828800" y="3378200"/>
          <a:ext cx="146304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47171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600200" y="1346200"/>
            <a:ext cx="14782800" cy="1127124"/>
          </a:xfrm>
        </p:spPr>
        <p:txBody>
          <a:bodyPr>
            <a:noAutofit/>
          </a:bodyPr>
          <a:lstStyle/>
          <a:p>
            <a:pPr defTabSz="2844800">
              <a:spcAft>
                <a:spcPct val="35000"/>
              </a:spcAft>
            </a:pPr>
            <a:r>
              <a:rPr lang="en-US" altLang="en-US" sz="4400" b="1">
                <a:solidFill>
                  <a:schemeClr val="accent1"/>
                </a:solidFill>
              </a:rPr>
              <a:t>5.3. CÁC QUAN HỆ LỢI ÍCH KINH TẾ Ở VIỆT NAM</a:t>
            </a:r>
          </a:p>
        </p:txBody>
      </p:sp>
      <p:sp>
        <p:nvSpPr>
          <p:cNvPr id="7" name="AutoShape 6"/>
          <p:cNvSpPr>
            <a:spLocks noChangeArrowheads="1"/>
          </p:cNvSpPr>
          <p:nvPr/>
        </p:nvSpPr>
        <p:spPr bwMode="gray">
          <a:xfrm>
            <a:off x="5203824" y="7270749"/>
            <a:ext cx="11026776"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vi-VN" altLang="en-US" sz="3600">
                <a:solidFill>
                  <a:srgbClr val="002060"/>
                </a:solidFill>
              </a:rPr>
              <a:t>NHÀ NƯỚC BẢO ĐẢM HÀI HÒA CÁC </a:t>
            </a:r>
            <a:r>
              <a:rPr lang="en-US" altLang="en-US" sz="3600">
                <a:solidFill>
                  <a:srgbClr val="002060"/>
                </a:solidFill>
              </a:rPr>
              <a:t>QH LỢI ÍCH</a:t>
            </a:r>
          </a:p>
        </p:txBody>
      </p:sp>
      <p:sp>
        <p:nvSpPr>
          <p:cNvPr id="8" name="AutoShape 7"/>
          <p:cNvSpPr>
            <a:spLocks noChangeArrowheads="1"/>
          </p:cNvSpPr>
          <p:nvPr/>
        </p:nvSpPr>
        <p:spPr bwMode="gray">
          <a:xfrm>
            <a:off x="5276851" y="5645149"/>
            <a:ext cx="10958865" cy="1016000"/>
          </a:xfrm>
          <a:prstGeom prst="roundRect">
            <a:avLst>
              <a:gd name="adj" fmla="val 50000"/>
            </a:avLst>
          </a:prstGeom>
          <a:noFill/>
          <a:ln w="28575"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a:solidFill>
                  <a:srgbClr val="002060"/>
                </a:solidFill>
              </a:rPr>
              <a:t>LỢI ÍCH KINH TẾ VÀ QUAN HỆ LỢI ÍCH KINH TẾ</a:t>
            </a:r>
          </a:p>
        </p:txBody>
      </p:sp>
      <p:sp>
        <p:nvSpPr>
          <p:cNvPr id="31" name="AutoShape 9"/>
          <p:cNvSpPr>
            <a:spLocks noChangeArrowheads="1"/>
          </p:cNvSpPr>
          <p:nvPr/>
        </p:nvSpPr>
        <p:spPr bwMode="gray">
          <a:xfrm>
            <a:off x="2079624" y="5549900"/>
            <a:ext cx="2895600"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5.3.1.</a:t>
            </a:r>
          </a:p>
        </p:txBody>
      </p:sp>
      <p:sp>
        <p:nvSpPr>
          <p:cNvPr id="32" name="AutoShape 10"/>
          <p:cNvSpPr>
            <a:spLocks noChangeArrowheads="1"/>
          </p:cNvSpPr>
          <p:nvPr/>
        </p:nvSpPr>
        <p:spPr bwMode="gray">
          <a:xfrm>
            <a:off x="2057400" y="7156450"/>
            <a:ext cx="2917824" cy="1149350"/>
          </a:xfrm>
          <a:prstGeom prst="roundRect">
            <a:avLst>
              <a:gd name="adj" fmla="val 50000"/>
            </a:avLst>
          </a:prstGeom>
          <a:solidFill>
            <a:schemeClr val="bg1">
              <a:lumMod val="75000"/>
            </a:schemeClr>
          </a:soli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eaLnBrk="1" hangingPunct="1">
              <a:defRPr/>
            </a:pPr>
            <a:r>
              <a:rPr lang="en-US" sz="4400" b="1">
                <a:solidFill>
                  <a:srgbClr val="002060"/>
                </a:solidFill>
                <a:latin typeface="Arial" charset="0"/>
              </a:rPr>
              <a:t>5.3.2.</a:t>
            </a:r>
          </a:p>
        </p:txBody>
      </p:sp>
    </p:spTree>
    <p:extLst>
      <p:ext uri="{BB962C8B-B14F-4D97-AF65-F5344CB8AC3E}">
        <p14:creationId xmlns:p14="http://schemas.microsoft.com/office/powerpoint/2010/main" val="57826175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22" presetClass="entr" presetSubtype="4" fill="hold" grpId="0" nodeType="withEffect">
                                  <p:stCondLst>
                                    <p:cond delay="0"/>
                                  </p:stCondLst>
                                  <p:iterate type="lt">
                                    <p:tmPct val="0"/>
                                  </p:iterate>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1" nodeType="clickEffect">
                                  <p:stCondLst>
                                    <p:cond delay="0"/>
                                  </p:stCondLst>
                                  <p:iterate type="lt">
                                    <p:tmPct val="4000"/>
                                  </p:iterate>
                                  <p:childTnLst>
                                    <p:set>
                                      <p:cBhvr override="childStyle">
                                        <p:cTn id="26"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z="6400" b="1">
                <a:solidFill>
                  <a:schemeClr val="accent1"/>
                </a:solidFill>
              </a:rPr>
              <a:t>Khái niệm KTTT định hướng XHCN</a:t>
            </a:r>
            <a:endParaRPr lang="en-US" altLang="en-US" sz="3600" b="1">
              <a:solidFill>
                <a:schemeClr val="accent1"/>
              </a:solidFill>
            </a:endParaRPr>
          </a:p>
        </p:txBody>
      </p:sp>
      <p:sp>
        <p:nvSpPr>
          <p:cNvPr id="6149" name="Text Box 12"/>
          <p:cNvSpPr txBox="1">
            <a:spLocks noChangeArrowheads="1"/>
          </p:cNvSpPr>
          <p:nvPr/>
        </p:nvSpPr>
        <p:spPr bwMode="auto">
          <a:xfrm>
            <a:off x="1600200" y="3007102"/>
            <a:ext cx="15163800" cy="895629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71500" indent="-571500" algn="just">
              <a:spcBef>
                <a:spcPct val="0"/>
              </a:spcBef>
              <a:buClrTx/>
              <a:buFont typeface="Wingdings" panose="05000000000000000000" pitchFamily="2" charset="2"/>
              <a:buChar char="ü"/>
              <a:defRPr/>
            </a:pPr>
            <a:r>
              <a:rPr lang="vi-VN" altLang="en-US" sz="4800">
                <a:solidFill>
                  <a:schemeClr val="accent1"/>
                </a:solidFill>
                <a:latin typeface="Verdana" panose="020B0604030504040204" pitchFamily="34" charset="0"/>
              </a:rPr>
              <a:t>Mô hình kinh</a:t>
            </a:r>
            <a:r>
              <a:rPr lang="en-US" altLang="en-US" sz="4800">
                <a:solidFill>
                  <a:schemeClr val="accent1"/>
                </a:solidFill>
                <a:latin typeface="Verdana" panose="020B0604030504040204" pitchFamily="34" charset="0"/>
              </a:rPr>
              <a:t> </a:t>
            </a:r>
            <a:r>
              <a:rPr lang="vi-VN" altLang="en-US" sz="4800">
                <a:solidFill>
                  <a:schemeClr val="accent1"/>
                </a:solidFill>
                <a:latin typeface="Verdana" panose="020B0604030504040204" pitchFamily="34" charset="0"/>
              </a:rPr>
              <a:t>tế tổng quát của thời kỳ quá độ lên chủ nghĩa xã hội ở Việt Nam;</a:t>
            </a:r>
            <a:endParaRPr lang="en-US" altLang="en-US" sz="4800">
              <a:solidFill>
                <a:schemeClr val="accent1"/>
              </a:solidFill>
              <a:latin typeface="Verdana" panose="020B0604030504040204" pitchFamily="34" charset="0"/>
            </a:endParaRPr>
          </a:p>
          <a:p>
            <a:pPr algn="just">
              <a:spcBef>
                <a:spcPct val="0"/>
              </a:spcBef>
              <a:buClrTx/>
              <a:buFont typeface="Wingdings" panose="05000000000000000000" pitchFamily="2" charset="2"/>
              <a:buNone/>
              <a:defRPr/>
            </a:pPr>
            <a:endParaRPr lang="en-US" altLang="en-US" sz="4800">
              <a:solidFill>
                <a:schemeClr val="accent1"/>
              </a:solidFill>
              <a:latin typeface="Verdana" panose="020B0604030504040204" pitchFamily="34" charset="0"/>
            </a:endParaRPr>
          </a:p>
          <a:p>
            <a:pPr marL="571500" indent="-571500" algn="just">
              <a:spcBef>
                <a:spcPct val="0"/>
              </a:spcBef>
              <a:buClrTx/>
              <a:buFont typeface="Wingdings" panose="05000000000000000000" pitchFamily="2" charset="2"/>
              <a:buChar char="ü"/>
              <a:defRPr/>
            </a:pPr>
            <a:r>
              <a:rPr lang="vi-VN" altLang="en-US" sz="4800">
                <a:solidFill>
                  <a:schemeClr val="accent1"/>
                </a:solidFill>
                <a:latin typeface="Verdana" panose="020B0604030504040204" pitchFamily="34" charset="0"/>
              </a:rPr>
              <a:t>Vận</a:t>
            </a:r>
            <a:r>
              <a:rPr lang="en-US" altLang="en-US" sz="4800">
                <a:solidFill>
                  <a:schemeClr val="accent1"/>
                </a:solidFill>
                <a:latin typeface="Verdana" panose="020B0604030504040204" pitchFamily="34" charset="0"/>
              </a:rPr>
              <a:t> </a:t>
            </a:r>
            <a:r>
              <a:rPr lang="vi-VN" altLang="en-US" sz="4800">
                <a:solidFill>
                  <a:schemeClr val="accent1"/>
                </a:solidFill>
                <a:latin typeface="Verdana" panose="020B0604030504040204" pitchFamily="34" charset="0"/>
              </a:rPr>
              <a:t>hành đ</a:t>
            </a:r>
            <a:r>
              <a:rPr lang="en-US" altLang="en-US" sz="4800">
                <a:solidFill>
                  <a:schemeClr val="accent1"/>
                </a:solidFill>
                <a:latin typeface="Verdana" panose="020B0604030504040204" pitchFamily="34" charset="0"/>
              </a:rPr>
              <a:t>ầ</a:t>
            </a:r>
            <a:r>
              <a:rPr lang="vi-VN" altLang="en-US" sz="4800">
                <a:solidFill>
                  <a:schemeClr val="accent1"/>
                </a:solidFill>
                <a:latin typeface="Verdana" panose="020B0604030504040204" pitchFamily="34" charset="0"/>
              </a:rPr>
              <a:t>y đủ, đồng bộ theo các quy luật của kinh tế thị trường</a:t>
            </a:r>
            <a:endParaRPr lang="en-US" altLang="en-US" sz="4800">
              <a:solidFill>
                <a:schemeClr val="accent1"/>
              </a:solidFill>
              <a:latin typeface="Verdana" panose="020B0604030504040204" pitchFamily="34" charset="0"/>
            </a:endParaRPr>
          </a:p>
          <a:p>
            <a:pPr algn="just">
              <a:spcBef>
                <a:spcPct val="0"/>
              </a:spcBef>
              <a:buClrTx/>
              <a:buNone/>
              <a:defRPr/>
            </a:pPr>
            <a:r>
              <a:rPr lang="vi-VN" altLang="en-US" sz="4800">
                <a:solidFill>
                  <a:schemeClr val="accent1"/>
                </a:solidFill>
                <a:latin typeface="Verdana" panose="020B0604030504040204" pitchFamily="34" charset="0"/>
              </a:rPr>
              <a:t> </a:t>
            </a:r>
            <a:endParaRPr lang="en-US" altLang="en-US" sz="4800">
              <a:solidFill>
                <a:schemeClr val="accent1"/>
              </a:solidFill>
              <a:latin typeface="Verdana" panose="020B0604030504040204" pitchFamily="34" charset="0"/>
            </a:endParaRPr>
          </a:p>
          <a:p>
            <a:pPr marL="571500" indent="-571500" algn="just">
              <a:spcBef>
                <a:spcPct val="0"/>
              </a:spcBef>
              <a:buClrTx/>
              <a:buFont typeface="Wingdings" panose="05000000000000000000" pitchFamily="2" charset="2"/>
              <a:buChar char="ü"/>
              <a:defRPr/>
            </a:pPr>
            <a:r>
              <a:rPr lang="en-US" altLang="en-US" sz="4800">
                <a:solidFill>
                  <a:schemeClr val="accent1"/>
                </a:solidFill>
                <a:latin typeface="Verdana" panose="020B0604030504040204" pitchFamily="34" charset="0"/>
              </a:rPr>
              <a:t>Từng bước xác lập một xã hội mà ở đó dân giàu, nước mạnh, dân chủ, công bằng, văn mình</a:t>
            </a:r>
          </a:p>
          <a:p>
            <a:pPr marL="571500" indent="-571500" algn="just">
              <a:spcBef>
                <a:spcPct val="0"/>
              </a:spcBef>
              <a:buClrTx/>
              <a:buFont typeface="Wingdings" panose="05000000000000000000" pitchFamily="2" charset="2"/>
              <a:buChar char="ü"/>
              <a:defRPr/>
            </a:pPr>
            <a:endParaRPr lang="en-US" altLang="en-US" sz="4800">
              <a:solidFill>
                <a:schemeClr val="accent1"/>
              </a:solidFill>
              <a:latin typeface="Verdana" panose="020B0604030504040204" pitchFamily="34" charset="0"/>
            </a:endParaRPr>
          </a:p>
          <a:p>
            <a:pPr marL="571500" indent="-571500" algn="just">
              <a:spcBef>
                <a:spcPct val="0"/>
              </a:spcBef>
              <a:buClrTx/>
              <a:buFont typeface="Wingdings" panose="05000000000000000000" pitchFamily="2" charset="2"/>
              <a:buChar char="ü"/>
              <a:defRPr/>
            </a:pPr>
            <a:r>
              <a:rPr lang="en-US" altLang="en-US" sz="4800">
                <a:solidFill>
                  <a:schemeClr val="accent1"/>
                </a:solidFill>
                <a:latin typeface="Verdana" panose="020B0604030504040204" pitchFamily="34" charset="0"/>
              </a:rPr>
              <a:t>Có sự điều tiết của Nhà nước do Đảng Cộng sản Việt Nam lãnh đạo</a:t>
            </a:r>
            <a:r>
              <a:rPr lang="vi-VN" altLang="en-US" sz="4800">
                <a:solidFill>
                  <a:schemeClr val="accent1"/>
                </a:solidFill>
                <a:latin typeface="Verdana" panose="020B0604030504040204" pitchFamily="34" charset="0"/>
              </a:rPr>
              <a:t> </a:t>
            </a:r>
            <a:endParaRPr lang="en-US" altLang="en-US" sz="4800">
              <a:solidFill>
                <a:schemeClr val="accent1"/>
              </a:solidFill>
              <a:latin typeface="Verdana" panose="020B0604030504040204" pitchFamily="34" charset="0"/>
            </a:endParaRPr>
          </a:p>
        </p:txBody>
      </p:sp>
    </p:spTree>
    <p:extLst>
      <p:ext uri="{BB962C8B-B14F-4D97-AF65-F5344CB8AC3E}">
        <p14:creationId xmlns:p14="http://schemas.microsoft.com/office/powerpoint/2010/main" val="13616951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wipe(down)">
                                      <p:cBhvr>
                                        <p:cTn id="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600" b="1">
                <a:solidFill>
                  <a:schemeClr val="accent1"/>
                </a:solidFill>
                <a:latin typeface="Verdana" panose="020B0604030504040204" pitchFamily="34" charset="0"/>
              </a:rPr>
              <a:t>Vai trò nhà nước trong bảo đảm </a:t>
            </a:r>
            <a:br>
              <a:rPr lang="en-US" altLang="en-US" sz="6600" b="1">
                <a:solidFill>
                  <a:schemeClr val="accent1"/>
                </a:solidFill>
                <a:latin typeface="Verdana" panose="020B0604030504040204" pitchFamily="34" charset="0"/>
              </a:rPr>
            </a:br>
            <a:r>
              <a:rPr lang="vi-VN" altLang="en-US" sz="6600" b="1">
                <a:solidFill>
                  <a:schemeClr val="accent1"/>
                </a:solidFill>
                <a:latin typeface="Verdana" panose="020B0604030504040204" pitchFamily="34" charset="0"/>
              </a:rPr>
              <a:t>hài hòa các quan hệ lợi ích</a:t>
            </a:r>
          </a:p>
        </p:txBody>
      </p:sp>
      <p:sp>
        <p:nvSpPr>
          <p:cNvPr id="29" name="Text Box 12"/>
          <p:cNvSpPr txBox="1">
            <a:spLocks noChangeArrowheads="1"/>
          </p:cNvSpPr>
          <p:nvPr/>
        </p:nvSpPr>
        <p:spPr bwMode="auto">
          <a:xfrm>
            <a:off x="1854200" y="3505200"/>
            <a:ext cx="14728576" cy="8687122"/>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q"/>
            </a:pPr>
            <a:r>
              <a:rPr lang="vi-VN" altLang="en-US" sz="4200">
                <a:solidFill>
                  <a:schemeClr val="accent1"/>
                </a:solidFill>
                <a:latin typeface="Verdana" panose="020B0604030504040204" pitchFamily="34" charset="0"/>
              </a:rPr>
              <a:t>Bảo vệ lợi ích hợp pháp, tạo môi trường thuận lợi cho hoạt động tìm kiếm lợi ích của các chủ thể kinh tế</a:t>
            </a:r>
            <a:endParaRPr lang="en-US" altLang="en-US" sz="42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q"/>
            </a:pPr>
            <a:r>
              <a:rPr lang="vi-VN" altLang="en-US" sz="4200">
                <a:solidFill>
                  <a:schemeClr val="accent1"/>
                </a:solidFill>
                <a:latin typeface="Verdana" panose="020B0604030504040204" pitchFamily="34" charset="0"/>
              </a:rPr>
              <a:t>Điều hòa lợi ích giữa cá nhân - doanh nghiệp - xã hội</a:t>
            </a:r>
            <a:endParaRPr lang="en-US" altLang="en-US" sz="42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q"/>
            </a:pPr>
            <a:r>
              <a:rPr lang="vi-VN" altLang="en-US" sz="4200">
                <a:solidFill>
                  <a:schemeClr val="accent1"/>
                </a:solidFill>
                <a:latin typeface="Verdana" panose="020B0604030504040204" pitchFamily="34" charset="0"/>
              </a:rPr>
              <a:t>Kiểm soát, ngăn ngừa các quan hệ lợi ích có ảnh hưởng tiêu cực đối với sự phát triển xã hội</a:t>
            </a:r>
            <a:endParaRPr lang="en-US" altLang="en-US" sz="42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q"/>
            </a:pPr>
            <a:r>
              <a:rPr lang="vi-VN" altLang="en-US" sz="4200">
                <a:solidFill>
                  <a:schemeClr val="accent1"/>
                </a:solidFill>
                <a:latin typeface="Verdana" panose="020B0604030504040204" pitchFamily="34" charset="0"/>
              </a:rPr>
              <a:t>Giải quyết những mâu thuẫn trong quan hệ lợi ích kinh tế</a:t>
            </a:r>
          </a:p>
        </p:txBody>
      </p:sp>
    </p:spTree>
    <p:extLst>
      <p:ext uri="{BB962C8B-B14F-4D97-AF65-F5344CB8AC3E}">
        <p14:creationId xmlns:p14="http://schemas.microsoft.com/office/powerpoint/2010/main" val="308026189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1371898"/>
            <a:ext cx="16459200" cy="2286000"/>
          </a:xfrm>
        </p:spPr>
        <p:txBody>
          <a:bodyPr>
            <a:normAutofit fontScale="90000"/>
          </a:bodyPr>
          <a:lstStyle/>
          <a:p>
            <a:r>
              <a:rPr lang="vi-VN" altLang="en-US" sz="6600" b="1">
                <a:solidFill>
                  <a:schemeClr val="accent1"/>
                </a:solidFill>
                <a:latin typeface="Verdana" panose="020B0604030504040204" pitchFamily="34" charset="0"/>
              </a:rPr>
              <a:t>Bảo vệ lợi ích hợp pháp, tạo môi trường thuận lợi cho hoạt động tìm kiếm lợi ích của các chủ thể kinh tế</a:t>
            </a:r>
          </a:p>
        </p:txBody>
      </p:sp>
      <p:sp>
        <p:nvSpPr>
          <p:cNvPr id="29" name="Text Box 12"/>
          <p:cNvSpPr txBox="1">
            <a:spLocks noChangeArrowheads="1"/>
          </p:cNvSpPr>
          <p:nvPr/>
        </p:nvSpPr>
        <p:spPr bwMode="auto">
          <a:xfrm>
            <a:off x="1854200" y="4115098"/>
            <a:ext cx="14728576" cy="7848302"/>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Ø"/>
            </a:pPr>
            <a:r>
              <a:rPr lang="vi-VN" altLang="en-US" sz="4200">
                <a:solidFill>
                  <a:schemeClr val="accent1"/>
                </a:solidFill>
                <a:latin typeface="Verdana" panose="020B0604030504040204" pitchFamily="34" charset="0"/>
              </a:rPr>
              <a:t>Giữ vững ổn định về chính trị</a:t>
            </a:r>
            <a:endParaRPr lang="en-US" altLang="en-US" sz="42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4200">
                <a:solidFill>
                  <a:schemeClr val="accent1"/>
                </a:solidFill>
                <a:latin typeface="Verdana" panose="020B0604030504040204" pitchFamily="34" charset="0"/>
              </a:rPr>
              <a:t>Xây dựng được môi trường pháp luật thông thoáng, bảo vệ được lợi ích chính đáng của các chủ thể kinh tế trong và ngoài nước, đặc biệt là lợi ích của đất nước</a:t>
            </a:r>
            <a:r>
              <a:rPr lang="en-US" altLang="en-US" sz="4200">
                <a:solidFill>
                  <a:schemeClr val="accent1"/>
                </a:solidFill>
                <a:latin typeface="Verdana" panose="020B0604030504040204" pitchFamily="34" charset="0"/>
              </a:rPr>
              <a:t>; tuân thủ các chuẩn mực và thông lệ quốc tế</a:t>
            </a:r>
          </a:p>
          <a:p>
            <a:pPr algn="just">
              <a:lnSpc>
                <a:spcPct val="150000"/>
              </a:lnSpc>
              <a:spcBef>
                <a:spcPct val="0"/>
              </a:spcBef>
              <a:buClrTx/>
              <a:buFont typeface="Wingdings" panose="05000000000000000000" pitchFamily="2" charset="2"/>
              <a:buChar char="Ø"/>
            </a:pPr>
            <a:r>
              <a:rPr lang="vi-VN" altLang="en-US" sz="4200">
                <a:solidFill>
                  <a:schemeClr val="accent1"/>
                </a:solidFill>
                <a:latin typeface="Verdana" panose="020B0604030504040204" pitchFamily="34" charset="0"/>
              </a:rPr>
              <a:t>Đầu tư xây dựng kết cấu hạ tầng của nền kinh tế</a:t>
            </a:r>
            <a:endParaRPr lang="en-US" altLang="en-US" sz="42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4200">
                <a:solidFill>
                  <a:schemeClr val="accent1"/>
                </a:solidFill>
                <a:latin typeface="Verdana" panose="020B0604030504040204" pitchFamily="34" charset="0"/>
              </a:rPr>
              <a:t>Tạo lập môi trường văn hóa phù hợp với yêu cầu phát triển kinh tế thị trường</a:t>
            </a:r>
          </a:p>
        </p:txBody>
      </p:sp>
    </p:spTree>
    <p:extLst>
      <p:ext uri="{BB962C8B-B14F-4D97-AF65-F5344CB8AC3E}">
        <p14:creationId xmlns:p14="http://schemas.microsoft.com/office/powerpoint/2010/main" val="363810428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762000"/>
            <a:ext cx="16459200" cy="2286000"/>
          </a:xfrm>
        </p:spPr>
        <p:txBody>
          <a:bodyPr>
            <a:normAutofit/>
          </a:bodyPr>
          <a:lstStyle/>
          <a:p>
            <a:r>
              <a:rPr lang="vi-VN" altLang="en-US" sz="6600" b="1">
                <a:solidFill>
                  <a:schemeClr val="accent1"/>
                </a:solidFill>
                <a:latin typeface="Verdana" panose="020B0604030504040204" pitchFamily="34" charset="0"/>
              </a:rPr>
              <a:t>Điều hòa lợi ích giữa </a:t>
            </a:r>
            <a:br>
              <a:rPr lang="en-US" altLang="en-US" sz="6600" b="1">
                <a:solidFill>
                  <a:schemeClr val="accent1"/>
                </a:solidFill>
                <a:latin typeface="Verdana" panose="020B0604030504040204" pitchFamily="34" charset="0"/>
              </a:rPr>
            </a:br>
            <a:r>
              <a:rPr lang="vi-VN" altLang="en-US" sz="6600" b="1">
                <a:solidFill>
                  <a:schemeClr val="accent1"/>
                </a:solidFill>
                <a:latin typeface="Verdana" panose="020B0604030504040204" pitchFamily="34" charset="0"/>
              </a:rPr>
              <a:t>cá nhân - doanh nghiệp - xã hội</a:t>
            </a:r>
          </a:p>
        </p:txBody>
      </p:sp>
      <p:sp>
        <p:nvSpPr>
          <p:cNvPr id="29" name="Text Box 12"/>
          <p:cNvSpPr txBox="1">
            <a:spLocks noChangeArrowheads="1"/>
          </p:cNvSpPr>
          <p:nvPr/>
        </p:nvSpPr>
        <p:spPr bwMode="auto">
          <a:xfrm>
            <a:off x="1854200" y="3505200"/>
            <a:ext cx="14728576" cy="874572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Ø"/>
            </a:pPr>
            <a:r>
              <a:rPr lang="vi-VN" altLang="en-US" sz="3800">
                <a:solidFill>
                  <a:schemeClr val="accent1"/>
                </a:solidFill>
                <a:latin typeface="Verdana" panose="020B0604030504040204" pitchFamily="34" charset="0"/>
              </a:rPr>
              <a:t>Chính sách phân phối thu nhập nhằm bảo đảm hài hòa các lợi ích kinh tế</a:t>
            </a:r>
            <a:endParaRPr lang="en-US" altLang="en-US" sz="38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3800">
                <a:solidFill>
                  <a:schemeClr val="accent1"/>
                </a:solidFill>
                <a:latin typeface="Verdana" panose="020B0604030504040204" pitchFamily="34" charset="0"/>
              </a:rPr>
              <a:t>Phải thừa nhận sự chênh lệch về mức thu nhập giữa các tập thể, các cá nhân là khách quan; nhưng mặt khác phải ngăn chặn sự chênh lệch thu nhập quá đáng</a:t>
            </a:r>
            <a:r>
              <a:rPr lang="en-US" altLang="en-US" sz="3800">
                <a:solidFill>
                  <a:schemeClr val="accent1"/>
                </a:solidFill>
                <a:latin typeface="Verdana" panose="020B0604030504040204" pitchFamily="34" charset="0"/>
              </a:rPr>
              <a:t> </a:t>
            </a:r>
            <a:r>
              <a:rPr lang="en-US" altLang="en-US" sz="3800">
                <a:solidFill>
                  <a:schemeClr val="accent1"/>
                </a:solidFill>
                <a:latin typeface="Verdana" panose="020B0604030504040204" pitchFamily="34" charset="0"/>
                <a:sym typeface="Wingdings" panose="05000000000000000000" pitchFamily="2" charset="2"/>
              </a:rPr>
              <a:t> </a:t>
            </a:r>
            <a:r>
              <a:rPr lang="vi-VN" altLang="en-US" sz="3800">
                <a:solidFill>
                  <a:schemeClr val="accent1"/>
                </a:solidFill>
                <a:latin typeface="Verdana" panose="020B0604030504040204" pitchFamily="34" charset="0"/>
              </a:rPr>
              <a:t>Phân phối không chỉ phụ thuộc vào quan hệ sở hữu, mà còn phụ thuộc vào sản xuất</a:t>
            </a:r>
            <a:endParaRPr lang="en-US" altLang="en-US" sz="38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3800">
                <a:solidFill>
                  <a:schemeClr val="accent1"/>
                </a:solidFill>
                <a:latin typeface="Verdana" panose="020B0604030504040204" pitchFamily="34" charset="0"/>
              </a:rPr>
              <a:t>Phát triển mạnh mẽ lực lượng sản xuất, phát triển khoa học - công nghệ để nâng cao thu nhập cho các chủ thể kinh tế</a:t>
            </a:r>
          </a:p>
        </p:txBody>
      </p:sp>
    </p:spTree>
    <p:extLst>
      <p:ext uri="{BB962C8B-B14F-4D97-AF65-F5344CB8AC3E}">
        <p14:creationId xmlns:p14="http://schemas.microsoft.com/office/powerpoint/2010/main" val="208543553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1236472"/>
            <a:ext cx="16459200" cy="2286000"/>
          </a:xfrm>
        </p:spPr>
        <p:txBody>
          <a:bodyPr>
            <a:normAutofit fontScale="90000"/>
          </a:bodyPr>
          <a:lstStyle/>
          <a:p>
            <a:r>
              <a:rPr lang="vi-VN" altLang="en-US" sz="6600" b="1">
                <a:solidFill>
                  <a:schemeClr val="accent1"/>
                </a:solidFill>
                <a:latin typeface="Verdana" panose="020B0604030504040204" pitchFamily="34" charset="0"/>
              </a:rPr>
              <a:t>Kiểm soát, ngăn ngừa các quan hệ lợi ích có ảnh hưởng tiêu cực đối với sự phát triển xã hội</a:t>
            </a:r>
          </a:p>
        </p:txBody>
      </p:sp>
      <p:sp>
        <p:nvSpPr>
          <p:cNvPr id="29" name="Text Box 12"/>
          <p:cNvSpPr txBox="1">
            <a:spLocks noChangeArrowheads="1"/>
          </p:cNvSpPr>
          <p:nvPr/>
        </p:nvSpPr>
        <p:spPr bwMode="auto">
          <a:xfrm>
            <a:off x="1828800" y="4053272"/>
            <a:ext cx="14728576" cy="8062528"/>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Ø"/>
            </a:pPr>
            <a:r>
              <a:rPr lang="vi-VN" altLang="en-US" sz="3500">
                <a:solidFill>
                  <a:schemeClr val="accent1"/>
                </a:solidFill>
                <a:latin typeface="Verdana" panose="020B0604030504040204" pitchFamily="34" charset="0"/>
              </a:rPr>
              <a:t>Thực hiện có hiệu quả các chính sách xoá đói giảm nghèo, tạo điều kiện và cơ hội tiếp cận bình đẳng các nguồn lực phát triển, hưởng thụ các dịch vụ xã hội cơ bản</a:t>
            </a:r>
            <a:endParaRPr lang="en-US" altLang="en-US" sz="35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3500">
                <a:solidFill>
                  <a:schemeClr val="accent1"/>
                </a:solidFill>
                <a:latin typeface="Verdana" panose="020B0604030504040204" pitchFamily="34" charset="0"/>
              </a:rPr>
              <a:t>Nhà nước cần có các chính sách khuyến khích người dân làm giàu hợp pháp, tạo điều kiện và giúp đỡ họ bằng mọi biện pháp</a:t>
            </a:r>
            <a:endParaRPr lang="en-US" altLang="en-US" sz="35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en-US" altLang="en-US" sz="3500">
                <a:solidFill>
                  <a:schemeClr val="accent1"/>
                </a:solidFill>
                <a:latin typeface="Verdana" panose="020B0604030504040204" pitchFamily="34" charset="0"/>
              </a:rPr>
              <a:t>Khuyến khích các công tác từ thiện, nhân đạo, đền ơn đáp nghĩa</a:t>
            </a:r>
          </a:p>
          <a:p>
            <a:pPr algn="just">
              <a:lnSpc>
                <a:spcPct val="150000"/>
              </a:lnSpc>
              <a:spcBef>
                <a:spcPct val="0"/>
              </a:spcBef>
              <a:buClrTx/>
              <a:buFont typeface="Wingdings" panose="05000000000000000000" pitchFamily="2" charset="2"/>
              <a:buChar char="Ø"/>
            </a:pPr>
            <a:r>
              <a:rPr lang="en-US" altLang="en-US" sz="3500">
                <a:solidFill>
                  <a:schemeClr val="accent1"/>
                </a:solidFill>
                <a:latin typeface="Verdana" panose="020B0604030504040204" pitchFamily="34" charset="0"/>
              </a:rPr>
              <a:t>Xây dựng Nhà nước hiệu lực, hiệu quả, liêm chính, minh bạch nhằm kiểm soát các hiện tượng như hàng giả, hàng nhái, gian lận, tham nhũng</a:t>
            </a:r>
            <a:endParaRPr lang="vi-VN" altLang="en-US" sz="3500">
              <a:solidFill>
                <a:schemeClr val="accent1"/>
              </a:solidFill>
              <a:latin typeface="Verdana" panose="020B0604030504040204" pitchFamily="34" charset="0"/>
            </a:endParaRPr>
          </a:p>
        </p:txBody>
      </p:sp>
    </p:spTree>
    <p:extLst>
      <p:ext uri="{BB962C8B-B14F-4D97-AF65-F5344CB8AC3E}">
        <p14:creationId xmlns:p14="http://schemas.microsoft.com/office/powerpoint/2010/main" val="22804812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1236472"/>
            <a:ext cx="16459200" cy="2286000"/>
          </a:xfrm>
        </p:spPr>
        <p:txBody>
          <a:bodyPr>
            <a:normAutofit/>
          </a:bodyPr>
          <a:lstStyle/>
          <a:p>
            <a:r>
              <a:rPr lang="vi-VN" altLang="en-US" sz="6600" b="1">
                <a:solidFill>
                  <a:schemeClr val="accent1"/>
                </a:solidFill>
                <a:latin typeface="Verdana" panose="020B0604030504040204" pitchFamily="34" charset="0"/>
              </a:rPr>
              <a:t>Giải quyết những mâu thuẫn trong quan hệ lợi ích kinh tế</a:t>
            </a:r>
          </a:p>
        </p:txBody>
      </p:sp>
      <p:sp>
        <p:nvSpPr>
          <p:cNvPr id="29" name="Text Box 12"/>
          <p:cNvSpPr txBox="1">
            <a:spLocks noChangeArrowheads="1"/>
          </p:cNvSpPr>
          <p:nvPr/>
        </p:nvSpPr>
        <p:spPr bwMode="auto">
          <a:xfrm>
            <a:off x="1828800" y="4053272"/>
            <a:ext cx="14728576" cy="7065076"/>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838383"/>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lnSpc>
                <a:spcPct val="150000"/>
              </a:lnSpc>
              <a:spcBef>
                <a:spcPct val="0"/>
              </a:spcBef>
              <a:buClrTx/>
              <a:buFont typeface="Wingdings" panose="05000000000000000000" pitchFamily="2" charset="2"/>
              <a:buChar char="Ø"/>
            </a:pPr>
            <a:r>
              <a:rPr lang="vi-VN" altLang="en-US" sz="4400">
                <a:solidFill>
                  <a:schemeClr val="accent1"/>
                </a:solidFill>
                <a:latin typeface="Verdana" panose="020B0604030504040204" pitchFamily="34" charset="0"/>
              </a:rPr>
              <a:t>Các cơ quan chức năng của nhà nước cần phải thường xuyên quan tâm phát hiện mâu thuẫn và chuẩn bị chu đáo các giải pháp đối phó. </a:t>
            </a:r>
            <a:endParaRPr lang="en-US" altLang="en-US" sz="4400">
              <a:solidFill>
                <a:schemeClr val="accent1"/>
              </a:solidFill>
              <a:latin typeface="Verdana" panose="020B0604030504040204" pitchFamily="34" charset="0"/>
            </a:endParaRPr>
          </a:p>
          <a:p>
            <a:pPr algn="just">
              <a:lnSpc>
                <a:spcPct val="150000"/>
              </a:lnSpc>
              <a:spcBef>
                <a:spcPct val="0"/>
              </a:spcBef>
              <a:buClrTx/>
              <a:buFont typeface="Wingdings" panose="05000000000000000000" pitchFamily="2" charset="2"/>
              <a:buChar char="Ø"/>
            </a:pPr>
            <a:r>
              <a:rPr lang="vi-VN" altLang="en-US" sz="4400">
                <a:solidFill>
                  <a:schemeClr val="accent1"/>
                </a:solidFill>
                <a:latin typeface="Verdana" panose="020B0604030504040204" pitchFamily="34" charset="0"/>
              </a:rPr>
              <a:t>Nguyên tắc giải quyết mâu thuẫn giữa các lợi ích kinh tế là phải có sự tham gia của các bên liên quan, có nhân nhượng và phải đặt lợi ích đất nước lên trên hết.</a:t>
            </a:r>
          </a:p>
        </p:txBody>
      </p:sp>
    </p:spTree>
    <p:extLst>
      <p:ext uri="{BB962C8B-B14F-4D97-AF65-F5344CB8AC3E}">
        <p14:creationId xmlns:p14="http://schemas.microsoft.com/office/powerpoint/2010/main" val="108547053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14400" y="685800"/>
            <a:ext cx="16459200" cy="2286000"/>
          </a:xfrm>
        </p:spPr>
        <p:txBody>
          <a:bodyPr>
            <a:normAutofit/>
          </a:bodyPr>
          <a:lstStyle/>
          <a:p>
            <a:pPr eaLnBrk="1" hangingPunct="1"/>
            <a:r>
              <a:rPr lang="en-US" altLang="en-US" sz="5400" b="1">
                <a:solidFill>
                  <a:schemeClr val="accent1"/>
                </a:solidFill>
              </a:rPr>
              <a:t>Nền KTTT định hướng XHCN</a:t>
            </a:r>
          </a:p>
        </p:txBody>
      </p:sp>
      <p:sp>
        <p:nvSpPr>
          <p:cNvPr id="4" name="Rectangle 3"/>
          <p:cNvSpPr txBox="1">
            <a:spLocks noChangeArrowheads="1"/>
          </p:cNvSpPr>
          <p:nvPr/>
        </p:nvSpPr>
        <p:spPr>
          <a:xfrm>
            <a:off x="1524000" y="3636963"/>
            <a:ext cx="15163800" cy="4897437"/>
          </a:xfrm>
          <a:prstGeom prst="rect">
            <a:avLst/>
          </a:prstGeom>
        </p:spPr>
        <p:txBody>
          <a:bodyPr vert="horz" lIns="243852" tIns="121926" rIns="243852" bIns="121926" rtlCol="0">
            <a:noAutofit/>
          </a:bodyPr>
          <a:lst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a:lstStyle>
          <a:p>
            <a:pPr marL="857250" indent="-857250" algn="just">
              <a:spcBef>
                <a:spcPct val="50000"/>
              </a:spcBef>
              <a:buFont typeface="Wingdings" panose="05000000000000000000" pitchFamily="2" charset="2"/>
              <a:buChar char="q"/>
            </a:pPr>
            <a:r>
              <a:rPr lang="vi-VN" altLang="en-US" sz="6000">
                <a:solidFill>
                  <a:schemeClr val="accent1"/>
                </a:solidFill>
              </a:rPr>
              <a:t>Vừa mang những đặc điểm chung của KTTT hiện đại đã và đang tồn tại, phát triển ở các nước trên thế giới hiện nay, tuân theo những qui luật của KTTT</a:t>
            </a:r>
          </a:p>
          <a:p>
            <a:pPr marL="857250" indent="-857250" algn="just">
              <a:spcBef>
                <a:spcPct val="50000"/>
              </a:spcBef>
              <a:buFont typeface="Wingdings" panose="05000000000000000000" pitchFamily="2" charset="2"/>
              <a:buChar char="q"/>
            </a:pPr>
            <a:r>
              <a:rPr lang="vi-VN" altLang="en-US" sz="6000">
                <a:solidFill>
                  <a:schemeClr val="accent1"/>
                </a:solidFill>
              </a:rPr>
              <a:t>Vừa dựa trên cơ sở và được dẫn dắt, chi phối bởi các nguyên tắc và bản chất của CNXH, có những đặc điểm riêng phù hợp với điều kiện cụ thể của VN</a:t>
            </a:r>
          </a:p>
        </p:txBody>
      </p:sp>
    </p:spTree>
    <p:extLst>
      <p:ext uri="{BB962C8B-B14F-4D97-AF65-F5344CB8AC3E}">
        <p14:creationId xmlns:p14="http://schemas.microsoft.com/office/powerpoint/2010/main" val="128570694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250"/>
                                        <p:tgtEl>
                                          <p:spTgt spid="4">
                                            <p:txEl>
                                              <p:pRg st="1" end="1"/>
                                            </p:txEl>
                                          </p:spTgt>
                                        </p:tgtEl>
                                      </p:cBhvr>
                                    </p:animEffect>
                                    <p:anim calcmode="lin" valueType="num">
                                      <p:cBhvr>
                                        <p:cTn id="1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Ready">
      <a:dk1>
        <a:sysClr val="windowText" lastClr="000000"/>
      </a:dk1>
      <a:lt1>
        <a:sysClr val="window" lastClr="FFFFFF"/>
      </a:lt1>
      <a:dk2>
        <a:srgbClr val="797979"/>
      </a:dk2>
      <a:lt2>
        <a:srgbClr val="43B4E3"/>
      </a:lt2>
      <a:accent1>
        <a:srgbClr val="16527E"/>
      </a:accent1>
      <a:accent2>
        <a:srgbClr val="217EC1"/>
      </a:accent2>
      <a:accent3>
        <a:srgbClr val="3CABE9"/>
      </a:accent3>
      <a:accent4>
        <a:srgbClr val="8ACDF0"/>
      </a:accent4>
      <a:accent5>
        <a:srgbClr val="D9EFF9"/>
      </a:accent5>
      <a:accent6>
        <a:srgbClr val="C7C7C7"/>
      </a:accent6>
      <a:hlink>
        <a:srgbClr val="169EBE"/>
      </a:hlink>
      <a:folHlink>
        <a:srgbClr val="1CD1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B3A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2993</TotalTime>
  <Words>6781</Words>
  <Application>Microsoft Office PowerPoint</Application>
  <PresentationFormat>Custom</PresentationFormat>
  <Paragraphs>439</Paragraphs>
  <Slides>84</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84</vt:i4>
      </vt:variant>
      <vt:variant>
        <vt:lpstr>Custom Shows</vt:lpstr>
      </vt:variant>
      <vt:variant>
        <vt:i4>7</vt:i4>
      </vt:variant>
    </vt:vector>
  </HeadingPairs>
  <TitlesOfParts>
    <vt:vector size="100" baseType="lpstr">
      <vt:lpstr>Arial</vt:lpstr>
      <vt:lpstr>Arial (Body)</vt:lpstr>
      <vt:lpstr>Calibri</vt:lpstr>
      <vt:lpstr>Source Sans Pro</vt:lpstr>
      <vt:lpstr>Source Sans Pro ExtraLight</vt:lpstr>
      <vt:lpstr>SVN-Transformer</vt:lpstr>
      <vt:lpstr>Verdana</vt:lpstr>
      <vt:lpstr>Wingdings</vt:lpstr>
      <vt:lpstr>Office Theme</vt:lpstr>
      <vt:lpstr>PowerPoint Presentation</vt:lpstr>
      <vt:lpstr>NỘI DUNG CHƯƠNG 5</vt:lpstr>
      <vt:lpstr>5.1. KINH TẾ THỊ TRƯỜNG ĐỊNH HƯỚNG  XÃ HỘI CHỦ NGHĨA Ở VIỆT NAM</vt:lpstr>
      <vt:lpstr>Sự phát triển nhận thức về nền KTTT  định hướng XHCN</vt:lpstr>
      <vt:lpstr>Sự phát triển nhận thức về nền KTTT  định hướng XHCN</vt:lpstr>
      <vt:lpstr>Sự phát triển nhận thức về nền KTTT  định hướng XHCN</vt:lpstr>
      <vt:lpstr>Sự phát triển nhận thức về nền KTTT  định hướng XHCN</vt:lpstr>
      <vt:lpstr>Khái niệm KTTT định hướng XHCN</vt:lpstr>
      <vt:lpstr>Nền KTTT định hướng XHCN</vt:lpstr>
      <vt:lpstr>5.1. KINH TẾ THỊ TRƯỜNG ĐỊNH HƯỚNG  XÃ HỘI CHỦ NGHĨA Ở VIỆT NAM</vt:lpstr>
      <vt:lpstr>TÍNH TẤT YẾU KHÁCH QUAN CỦA VIỆC PHÁT TRIỂN NỀN KTTT ĐỊNH HƯỚNG XHCN</vt:lpstr>
      <vt:lpstr>Phù hợp với tính quy luật phát triển khách quan</vt:lpstr>
      <vt:lpstr>Tính ưu việt của nền KTTT trong thúc đẩy phát triển</vt:lpstr>
      <vt:lpstr>Phù hợp với nguyện vọng của nhân dân</vt:lpstr>
      <vt:lpstr>5.1. KINH TẾ THỊ TRƯỜNG ĐỊNH HƯỚNG  XÃ HỘI CHỦ NGHĨA Ở VIỆT NAM</vt:lpstr>
      <vt:lpstr>Các đặc trưng của nền kinh tế thị trường định hướng xã hội chủ nghĩa ở Việt Nam</vt:lpstr>
      <vt:lpstr>Đặc trưng về mục tiêu phát triển</vt:lpstr>
      <vt:lpstr>Đặc trưng về mục tiêu phát triển</vt:lpstr>
      <vt:lpstr>Đặc trưng về mục tiêu phát triển</vt:lpstr>
      <vt:lpstr>Đặc trưng về quan hệ sở hữu và  thành phần kinh tế</vt:lpstr>
      <vt:lpstr>Đặc trưng về quan hệ sở hữu và  thành phần kinh tế</vt:lpstr>
      <vt:lpstr>Đặc trưng về quan hệ sở hữu và  thành phần kinh tế</vt:lpstr>
      <vt:lpstr>Đặc trưng về quan hệ sở hữu và  thành phần kinh tế</vt:lpstr>
      <vt:lpstr>Đặc trưng về quan hệ sở hữu và  thành phần kinh tế</vt:lpstr>
      <vt:lpstr>Đặc trưng về quan hệ sở hữu và  thành phần kinh tế</vt:lpstr>
      <vt:lpstr>PowerPoint Presentation</vt:lpstr>
      <vt:lpstr>Đặc trưng về quan hệ sở hữu và  thành phần kinh tế</vt:lpstr>
      <vt:lpstr>Đặc trưng về thị trường</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Đặc trưng về quan hệ quản lý nền kinh tế</vt:lpstr>
      <vt:lpstr>Tạo môi trường, tạo điều kiện thuận lợi cho KTTT phát triển </vt:lpstr>
      <vt:lpstr>Hướng dẫn, hỗ trợ các nỗ lực phát triển của các nhà SXKD thông qua các công cụ quản lý vĩ mô của nhà nước</vt:lpstr>
      <vt:lpstr>Cung ứng các dịch vụ XH, chính sách XH</vt:lpstr>
      <vt:lpstr>Chức năng giám sát, kiểm soát</vt:lpstr>
      <vt:lpstr>Đặc trưng về quan hệ quản lý nền kinh tế</vt:lpstr>
      <vt:lpstr>Đặc trưng về quan hệ phân phối</vt:lpstr>
      <vt:lpstr>Đặc trưng về quan hệ giữa gắn tăng trưởng kinh tế với công bằng xã hội</vt:lpstr>
      <vt:lpstr>Đặc trưng về quan hệ giữa gắn tăng trưởng kinh tế với công bằng xã hội</vt:lpstr>
      <vt:lpstr>Đặc trưng về nền kinh tế mở</vt:lpstr>
      <vt:lpstr> QUÁ TRÌNH CHUYỂN ĐỔI SANG KTTT  ĐỊNH HƯỚNG XHCN Ở VN </vt:lpstr>
      <vt:lpstr>2 nội dung Đổi mới</vt:lpstr>
      <vt:lpstr>3 nội dung thiết lập cơ chế thị trường</vt:lpstr>
      <vt:lpstr>Phương thức chuyển đổi</vt:lpstr>
      <vt:lpstr>2 giai đoạn tiến hành</vt:lpstr>
      <vt:lpstr>NỘI DUNG CHƯƠNG 5</vt:lpstr>
      <vt:lpstr>5.2. HOÀN THIỆN THỂ CHẾ KINH TẾ THỊ TRƯỜNG ĐỊNH HƯỚNG XÃ HỘI CHỦ NGHĨA Ở VIỆT NAM</vt:lpstr>
      <vt:lpstr>Thể chế KTTT định hướng XHCN</vt:lpstr>
      <vt:lpstr>Lý do cần hoàn thiện thể chế KTTT  định hướng XHCN</vt:lpstr>
      <vt:lpstr>5.2. HOÀN THIỆN THỂ CHẾ KINH TẾ THỊ TRƯỜNG ĐỊNH HƯỚNG XÃ HỘI CHỦ NGHĨA Ở VIỆT NAM</vt:lpstr>
      <vt:lpstr>Nội dung hoàn thiện thể chế KTTT  định hướng XHCN</vt:lpstr>
      <vt:lpstr>Hoàn thiện thể chế về sở hữu và phát triển các thành phần kinh tế</vt:lpstr>
      <vt:lpstr>Hoàn thiện thể chế để phát triển đồng bộ các yếu tố và các loại thị trường</vt:lpstr>
      <vt:lpstr>Hoàn thiện thể chế gắn TTKT với bảo đảm TB và CBXH và thúc đẩy HNQT</vt:lpstr>
      <vt:lpstr>Hoàn thiện thể nâng cao năng lực  hệ thống chính trị</vt:lpstr>
      <vt:lpstr>NỘI DUNG CHƯƠNG 5</vt:lpstr>
      <vt:lpstr>5.3. CÁC QUAN HỆ LỢI ÍCH KINH TẾ Ở VIỆT NAM</vt:lpstr>
      <vt:lpstr>Lợi ích kinh tế</vt:lpstr>
      <vt:lpstr>Lợi ích kinh tế</vt:lpstr>
      <vt:lpstr>Lợi ích kinh tế</vt:lpstr>
      <vt:lpstr>Lợi ích kinh tế</vt:lpstr>
      <vt:lpstr>Lợi ích kinh tế</vt:lpstr>
      <vt:lpstr>Lợi ích kinh tế</vt:lpstr>
      <vt:lpstr>Quan hệ lợi ích kinh tế</vt:lpstr>
      <vt:lpstr>Quan hệ lợi ích kinh tế</vt:lpstr>
      <vt:lpstr>Quan hệ lợi ích kinh tế</vt:lpstr>
      <vt:lpstr>Sự thống nhất của  quan hệ lợi ích kinh tế</vt:lpstr>
      <vt:lpstr>Sự mâu thuẫn trong  quan hệ lợi ích kinh tế</vt:lpstr>
      <vt:lpstr>Các nhân tố ảnh hưởng đến  quan hệ lợi ích kinh tế </vt:lpstr>
      <vt:lpstr>Một số quan hệ lợi ích kinh tế cơ bản trong nền kinh tế thị trường</vt:lpstr>
      <vt:lpstr>Phương thức thực hiện lợi ích kinh tế trong các quan hệ lợi ích chủ yếu</vt:lpstr>
      <vt:lpstr>5.3. CÁC QUAN HỆ LỢI ÍCH KINH TẾ Ở VIỆT NAM</vt:lpstr>
      <vt:lpstr>Vai trò nhà nước trong bảo đảm  hài hòa các quan hệ lợi ích</vt:lpstr>
      <vt:lpstr>Bảo vệ lợi ích hợp pháp, tạo môi trường thuận lợi cho hoạt động tìm kiếm lợi ích của các chủ thể kinh tế</vt:lpstr>
      <vt:lpstr>Điều hòa lợi ích giữa  cá nhân - doanh nghiệp - xã hội</vt:lpstr>
      <vt:lpstr>Kiểm soát, ngăn ngừa các quan hệ lợi ích có ảnh hưởng tiêu cực đối với sự phát triển xã hội</vt:lpstr>
      <vt:lpstr>Giải quyết những mâu thuẫn trong quan hệ lợi ích kinh tế</vt:lpstr>
      <vt:lpstr>muc tieu</vt:lpstr>
      <vt:lpstr>so huu</vt:lpstr>
      <vt:lpstr>thi truong</vt:lpstr>
      <vt:lpstr>quan ly</vt:lpstr>
      <vt:lpstr>phan phoi</vt:lpstr>
      <vt:lpstr>TTKTCBXH</vt:lpstr>
      <vt:lpstr>kinh te mo</vt:lpstr>
    </vt:vector>
  </TitlesOfParts>
  <Company>Louis Twelve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dc:title>
  <dc:creator>Louis Twelve</dc:creator>
  <cp:lastModifiedBy>toannguyen141601@gmail.com</cp:lastModifiedBy>
  <cp:revision>854</cp:revision>
  <dcterms:created xsi:type="dcterms:W3CDTF">2014-11-10T20:05:35Z</dcterms:created>
  <dcterms:modified xsi:type="dcterms:W3CDTF">2024-01-07T01:27:14Z</dcterms:modified>
</cp:coreProperties>
</file>